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65" r:id="rId2"/>
    <p:sldId id="258" r:id="rId3"/>
    <p:sldId id="259" r:id="rId4"/>
    <p:sldId id="261" r:id="rId5"/>
    <p:sldId id="260" r:id="rId6"/>
    <p:sldId id="262" r:id="rId7"/>
    <p:sldId id="264" r:id="rId8"/>
    <p:sldId id="263" r:id="rId9"/>
    <p:sldId id="266" r:id="rId10"/>
    <p:sldId id="257"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66699"/>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2664" y="-9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C5C423-2945-4263-9A0A-9296BB77FC75}" type="datetimeFigureOut">
              <a:rPr lang="en-US" smtClean="0"/>
              <a:t>10/18/2014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1584DF-47F5-49B0-9970-9E747A7D0733}" type="slidenum">
              <a:rPr lang="en-US" smtClean="0"/>
              <a:t>‹#›</a:t>
            </a:fld>
            <a:endParaRPr lang="en-US" dirty="0"/>
          </a:p>
        </p:txBody>
      </p:sp>
    </p:spTree>
    <p:extLst>
      <p:ext uri="{BB962C8B-B14F-4D97-AF65-F5344CB8AC3E}">
        <p14:creationId xmlns:p14="http://schemas.microsoft.com/office/powerpoint/2010/main" val="363168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Forward</a:t>
            </a:r>
            <a:r>
              <a:rPr lang="en-US" baseline="0" dirty="0" smtClean="0"/>
              <a:t> to Binary Stock Derivative or something.</a:t>
            </a:r>
            <a:endParaRPr lang="en-US" dirty="0"/>
          </a:p>
        </p:txBody>
      </p:sp>
      <p:sp>
        <p:nvSpPr>
          <p:cNvPr id="4" name="Slide Number Placeholder 3"/>
          <p:cNvSpPr>
            <a:spLocks noGrp="1"/>
          </p:cNvSpPr>
          <p:nvPr>
            <p:ph type="sldNum" sz="quarter" idx="10"/>
          </p:nvPr>
        </p:nvSpPr>
        <p:spPr/>
        <p:txBody>
          <a:bodyPr/>
          <a:lstStyle/>
          <a:p>
            <a:fld id="{551584DF-47F5-49B0-9970-9E747A7D0733}" type="slidenum">
              <a:rPr lang="en-US" smtClean="0"/>
              <a:t>4</a:t>
            </a:fld>
            <a:endParaRPr lang="en-US" dirty="0"/>
          </a:p>
        </p:txBody>
      </p:sp>
    </p:spTree>
    <p:extLst>
      <p:ext uri="{BB962C8B-B14F-4D97-AF65-F5344CB8AC3E}">
        <p14:creationId xmlns:p14="http://schemas.microsoft.com/office/powerpoint/2010/main" val="3495486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549900-C893-4607-8CF8-4334E86089C9}" type="datetimeFigureOut">
              <a:rPr lang="en-US" smtClean="0"/>
              <a:t>10/18/2014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AE6F56-79D7-4DFB-B5C6-03C98845E292}" type="slidenum">
              <a:rPr lang="en-US" smtClean="0"/>
              <a:t>‹#›</a:t>
            </a:fld>
            <a:endParaRPr lang="en-US" dirty="0"/>
          </a:p>
        </p:txBody>
      </p:sp>
    </p:spTree>
    <p:extLst>
      <p:ext uri="{BB962C8B-B14F-4D97-AF65-F5344CB8AC3E}">
        <p14:creationId xmlns:p14="http://schemas.microsoft.com/office/powerpoint/2010/main" val="2552975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549900-C893-4607-8CF8-4334E86089C9}" type="datetimeFigureOut">
              <a:rPr lang="en-US" smtClean="0"/>
              <a:t>10/18/2014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AE6F56-79D7-4DFB-B5C6-03C98845E292}" type="slidenum">
              <a:rPr lang="en-US" smtClean="0"/>
              <a:t>‹#›</a:t>
            </a:fld>
            <a:endParaRPr lang="en-US" dirty="0"/>
          </a:p>
        </p:txBody>
      </p:sp>
    </p:spTree>
    <p:extLst>
      <p:ext uri="{BB962C8B-B14F-4D97-AF65-F5344CB8AC3E}">
        <p14:creationId xmlns:p14="http://schemas.microsoft.com/office/powerpoint/2010/main" val="662195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549900-C893-4607-8CF8-4334E86089C9}" type="datetimeFigureOut">
              <a:rPr lang="en-US" smtClean="0"/>
              <a:t>10/18/2014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AE6F56-79D7-4DFB-B5C6-03C98845E292}" type="slidenum">
              <a:rPr lang="en-US" smtClean="0"/>
              <a:t>‹#›</a:t>
            </a:fld>
            <a:endParaRPr lang="en-US" dirty="0"/>
          </a:p>
        </p:txBody>
      </p:sp>
    </p:spTree>
    <p:extLst>
      <p:ext uri="{BB962C8B-B14F-4D97-AF65-F5344CB8AC3E}">
        <p14:creationId xmlns:p14="http://schemas.microsoft.com/office/powerpoint/2010/main" val="3875694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549900-C893-4607-8CF8-4334E86089C9}" type="datetimeFigureOut">
              <a:rPr lang="en-US" smtClean="0"/>
              <a:t>10/18/2014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AE6F56-79D7-4DFB-B5C6-03C98845E292}" type="slidenum">
              <a:rPr lang="en-US" smtClean="0"/>
              <a:t>‹#›</a:t>
            </a:fld>
            <a:endParaRPr lang="en-US" dirty="0"/>
          </a:p>
        </p:txBody>
      </p:sp>
    </p:spTree>
    <p:extLst>
      <p:ext uri="{BB962C8B-B14F-4D97-AF65-F5344CB8AC3E}">
        <p14:creationId xmlns:p14="http://schemas.microsoft.com/office/powerpoint/2010/main" val="2026672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549900-C893-4607-8CF8-4334E86089C9}" type="datetimeFigureOut">
              <a:rPr lang="en-US" smtClean="0"/>
              <a:t>10/18/2014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AE6F56-79D7-4DFB-B5C6-03C98845E292}" type="slidenum">
              <a:rPr lang="en-US" smtClean="0"/>
              <a:t>‹#›</a:t>
            </a:fld>
            <a:endParaRPr lang="en-US" dirty="0"/>
          </a:p>
        </p:txBody>
      </p:sp>
    </p:spTree>
    <p:extLst>
      <p:ext uri="{BB962C8B-B14F-4D97-AF65-F5344CB8AC3E}">
        <p14:creationId xmlns:p14="http://schemas.microsoft.com/office/powerpoint/2010/main" val="1547839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549900-C893-4607-8CF8-4334E86089C9}" type="datetimeFigureOut">
              <a:rPr lang="en-US" smtClean="0"/>
              <a:t>10/18/2014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AE6F56-79D7-4DFB-B5C6-03C98845E292}" type="slidenum">
              <a:rPr lang="en-US" smtClean="0"/>
              <a:t>‹#›</a:t>
            </a:fld>
            <a:endParaRPr lang="en-US" dirty="0"/>
          </a:p>
        </p:txBody>
      </p:sp>
    </p:spTree>
    <p:extLst>
      <p:ext uri="{BB962C8B-B14F-4D97-AF65-F5344CB8AC3E}">
        <p14:creationId xmlns:p14="http://schemas.microsoft.com/office/powerpoint/2010/main" val="3717130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549900-C893-4607-8CF8-4334E86089C9}" type="datetimeFigureOut">
              <a:rPr lang="en-US" smtClean="0"/>
              <a:t>10/18/2014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0AE6F56-79D7-4DFB-B5C6-03C98845E292}" type="slidenum">
              <a:rPr lang="en-US" smtClean="0"/>
              <a:t>‹#›</a:t>
            </a:fld>
            <a:endParaRPr lang="en-US" dirty="0"/>
          </a:p>
        </p:txBody>
      </p:sp>
    </p:spTree>
    <p:extLst>
      <p:ext uri="{BB962C8B-B14F-4D97-AF65-F5344CB8AC3E}">
        <p14:creationId xmlns:p14="http://schemas.microsoft.com/office/powerpoint/2010/main" val="3469870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549900-C893-4607-8CF8-4334E86089C9}" type="datetimeFigureOut">
              <a:rPr lang="en-US" smtClean="0"/>
              <a:t>10/18/2014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AE6F56-79D7-4DFB-B5C6-03C98845E292}" type="slidenum">
              <a:rPr lang="en-US" smtClean="0"/>
              <a:t>‹#›</a:t>
            </a:fld>
            <a:endParaRPr lang="en-US" dirty="0"/>
          </a:p>
        </p:txBody>
      </p:sp>
    </p:spTree>
    <p:extLst>
      <p:ext uri="{BB962C8B-B14F-4D97-AF65-F5344CB8AC3E}">
        <p14:creationId xmlns:p14="http://schemas.microsoft.com/office/powerpoint/2010/main" val="50163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549900-C893-4607-8CF8-4334E86089C9}" type="datetimeFigureOut">
              <a:rPr lang="en-US" smtClean="0"/>
              <a:t>10/18/2014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0AE6F56-79D7-4DFB-B5C6-03C98845E292}" type="slidenum">
              <a:rPr lang="en-US" smtClean="0"/>
              <a:t>‹#›</a:t>
            </a:fld>
            <a:endParaRPr lang="en-US" dirty="0"/>
          </a:p>
        </p:txBody>
      </p:sp>
    </p:spTree>
    <p:extLst>
      <p:ext uri="{BB962C8B-B14F-4D97-AF65-F5344CB8AC3E}">
        <p14:creationId xmlns:p14="http://schemas.microsoft.com/office/powerpoint/2010/main" val="254731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549900-C893-4607-8CF8-4334E86089C9}" type="datetimeFigureOut">
              <a:rPr lang="en-US" smtClean="0"/>
              <a:t>10/18/2014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AE6F56-79D7-4DFB-B5C6-03C98845E292}" type="slidenum">
              <a:rPr lang="en-US" smtClean="0"/>
              <a:t>‹#›</a:t>
            </a:fld>
            <a:endParaRPr lang="en-US" dirty="0"/>
          </a:p>
        </p:txBody>
      </p:sp>
    </p:spTree>
    <p:extLst>
      <p:ext uri="{BB962C8B-B14F-4D97-AF65-F5344CB8AC3E}">
        <p14:creationId xmlns:p14="http://schemas.microsoft.com/office/powerpoint/2010/main" val="2572688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549900-C893-4607-8CF8-4334E86089C9}" type="datetimeFigureOut">
              <a:rPr lang="en-US" smtClean="0"/>
              <a:t>10/18/2014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AE6F56-79D7-4DFB-B5C6-03C98845E292}" type="slidenum">
              <a:rPr lang="en-US" smtClean="0"/>
              <a:t>‹#›</a:t>
            </a:fld>
            <a:endParaRPr lang="en-US" dirty="0"/>
          </a:p>
        </p:txBody>
      </p:sp>
    </p:spTree>
    <p:extLst>
      <p:ext uri="{BB962C8B-B14F-4D97-AF65-F5344CB8AC3E}">
        <p14:creationId xmlns:p14="http://schemas.microsoft.com/office/powerpoint/2010/main" val="4240903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549900-C893-4607-8CF8-4334E86089C9}" type="datetimeFigureOut">
              <a:rPr lang="en-US" smtClean="0"/>
              <a:t>10/18/2014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E6F56-79D7-4DFB-B5C6-03C98845E292}" type="slidenum">
              <a:rPr lang="en-US" smtClean="0"/>
              <a:t>‹#›</a:t>
            </a:fld>
            <a:endParaRPr lang="en-US" dirty="0"/>
          </a:p>
        </p:txBody>
      </p:sp>
    </p:spTree>
    <p:extLst>
      <p:ext uri="{BB962C8B-B14F-4D97-AF65-F5344CB8AC3E}">
        <p14:creationId xmlns:p14="http://schemas.microsoft.com/office/powerpoint/2010/main" val="3962537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www.truthcoin.info/"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sztorc/Truthcoin/raw/master/docs/1_Purpose.pdf" TargetMode="External"/><Relationship Id="rId7" Type="http://schemas.openxmlformats.org/officeDocument/2006/relationships/image" Target="../media/image34.png"/><Relationship Id="rId2" Type="http://schemas.openxmlformats.org/officeDocument/2006/relationships/image" Target="../media/image31.jpe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33.jpe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6.jpeg"/><Relationship Id="rId12" Type="http://schemas.microsoft.com/office/2007/relationships/hdphoto" Target="../media/hdphoto5.wdp"/><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8.jpeg"/><Relationship Id="rId5" Type="http://schemas.openxmlformats.org/officeDocument/2006/relationships/image" Target="../media/image5.jpeg"/><Relationship Id="rId10" Type="http://schemas.microsoft.com/office/2007/relationships/hdphoto" Target="../media/hdphoto4.wdp"/><Relationship Id="rId4" Type="http://schemas.openxmlformats.org/officeDocument/2006/relationships/image" Target="../media/image4.png"/><Relationship Id="rId9"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a:stretch>
            <a:fillRect/>
          </a:stretch>
        </p:blipFill>
        <p:spPr bwMode="auto">
          <a:xfrm>
            <a:off x="0" y="228600"/>
            <a:ext cx="9092678" cy="6455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38101" y="152400"/>
            <a:ext cx="9067800" cy="6475216"/>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657600" y="4648200"/>
            <a:ext cx="1828800" cy="1219200"/>
          </a:xfrm>
          <a:solidFill>
            <a:srgbClr val="FFFFFF">
              <a:alpha val="50196"/>
            </a:srgbClr>
          </a:solidFill>
        </p:spPr>
        <p:txBody>
          <a:bodyPr>
            <a:normAutofit fontScale="92500" lnSpcReduction="10000"/>
          </a:bodyPr>
          <a:lstStyle/>
          <a:p>
            <a:r>
              <a:rPr lang="en-US" sz="2400" dirty="0" smtClean="0">
                <a:effectLst>
                  <a:outerShdw blurRad="38100" dist="38100" dir="2700000" algn="tl">
                    <a:srgbClr val="000000">
                      <a:alpha val="43137"/>
                    </a:srgbClr>
                  </a:outerShdw>
                </a:effectLst>
              </a:rPr>
              <a:t>Paul Sztorc</a:t>
            </a:r>
          </a:p>
          <a:p>
            <a:r>
              <a:rPr lang="en-US" sz="2400" dirty="0" smtClean="0">
                <a:effectLst>
                  <a:outerShdw blurRad="38100" dist="38100" dir="2700000" algn="tl">
                    <a:srgbClr val="000000">
                      <a:alpha val="43137"/>
                    </a:srgbClr>
                  </a:outerShdw>
                </a:effectLst>
              </a:rPr>
              <a:t>Version 1.0</a:t>
            </a:r>
          </a:p>
          <a:p>
            <a:r>
              <a:rPr lang="en-US" sz="2400" dirty="0" smtClean="0">
                <a:effectLst>
                  <a:outerShdw blurRad="38100" dist="38100" dir="2700000" algn="tl">
                    <a:srgbClr val="000000">
                      <a:alpha val="43137"/>
                    </a:srgbClr>
                  </a:outerShdw>
                </a:effectLst>
                <a:hlinkClick r:id="rId4"/>
              </a:rPr>
              <a:t>truthcoin.info</a:t>
            </a:r>
            <a:endParaRPr lang="en-US" sz="2400" dirty="0" smtClean="0">
              <a:effectLst>
                <a:outerShdw blurRad="38100" dist="38100" dir="2700000" algn="tl">
                  <a:srgbClr val="000000">
                    <a:alpha val="43137"/>
                  </a:srgbClr>
                </a:outerShdw>
              </a:effectLst>
            </a:endParaRPr>
          </a:p>
        </p:txBody>
      </p:sp>
      <p:sp>
        <p:nvSpPr>
          <p:cNvPr id="4" name="Title 1"/>
          <p:cNvSpPr txBox="1">
            <a:spLocks/>
          </p:cNvSpPr>
          <p:nvPr/>
        </p:nvSpPr>
        <p:spPr>
          <a:xfrm>
            <a:off x="381000" y="1447800"/>
            <a:ext cx="84582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8000" dirty="0" smtClean="0">
                <a:effectLst>
                  <a:outerShdw blurRad="38100" dist="38100" dir="2700000" algn="tl">
                    <a:srgbClr val="000000">
                      <a:alpha val="43137"/>
                    </a:srgbClr>
                  </a:outerShdw>
                </a:effectLst>
              </a:rPr>
              <a:t>What is Truthcoin?</a:t>
            </a:r>
            <a:endParaRPr lang="en-US" sz="8000" dirty="0">
              <a:effectLst>
                <a:outerShdw blurRad="38100" dist="38100" dir="2700000" algn="tl">
                  <a:srgbClr val="000000">
                    <a:alpha val="43137"/>
                  </a:srgbClr>
                </a:outerShdw>
              </a:effectLst>
            </a:endParaRPr>
          </a:p>
        </p:txBody>
      </p:sp>
      <p:sp>
        <p:nvSpPr>
          <p:cNvPr id="5" name="Title 1"/>
          <p:cNvSpPr txBox="1">
            <a:spLocks/>
          </p:cNvSpPr>
          <p:nvPr/>
        </p:nvSpPr>
        <p:spPr>
          <a:xfrm>
            <a:off x="685800" y="2743200"/>
            <a:ext cx="7772400" cy="914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effectLst>
                  <a:outerShdw blurRad="38100" dist="38100" dir="2700000" algn="tl">
                    <a:srgbClr val="000000">
                      <a:alpha val="43137"/>
                    </a:srgbClr>
                  </a:outerShdw>
                </a:effectLst>
              </a:rPr>
              <a:t>Three existing ideas…</a:t>
            </a:r>
            <a:r>
              <a:rPr lang="en-US" sz="4000" u="sng" dirty="0" smtClean="0">
                <a:effectLst>
                  <a:outerShdw blurRad="38100" dist="38100" dir="2700000" algn="tl">
                    <a:srgbClr val="000000">
                      <a:alpha val="43137"/>
                    </a:srgbClr>
                  </a:outerShdw>
                </a:effectLst>
              </a:rPr>
              <a:t>combined</a:t>
            </a:r>
            <a:r>
              <a:rPr lang="en-US" sz="4000" dirty="0" smtClean="0">
                <a:effectLst>
                  <a:outerShdw blurRad="38100" dist="38100" dir="2700000" algn="tl">
                    <a:srgbClr val="000000">
                      <a:alpha val="43137"/>
                    </a:srgbClr>
                  </a:outerShdw>
                </a:effectLst>
              </a:rPr>
              <a:t>!</a:t>
            </a:r>
            <a:endParaRPr lang="en-US" sz="4000" dirty="0">
              <a:effectLst>
                <a:outerShdw blurRad="38100" dist="38100" dir="2700000" algn="tl">
                  <a:srgbClr val="000000">
                    <a:alpha val="43137"/>
                  </a:srgbClr>
                </a:outerShdw>
              </a:effectLst>
            </a:endParaRPr>
          </a:p>
        </p:txBody>
      </p:sp>
      <p:sp>
        <p:nvSpPr>
          <p:cNvPr id="6" name="TextBox 5"/>
          <p:cNvSpPr txBox="1"/>
          <p:nvPr/>
        </p:nvSpPr>
        <p:spPr>
          <a:xfrm>
            <a:off x="0" y="6596390"/>
            <a:ext cx="8204490" cy="261610"/>
          </a:xfrm>
          <a:prstGeom prst="rect">
            <a:avLst/>
          </a:prstGeom>
          <a:noFill/>
        </p:spPr>
        <p:txBody>
          <a:bodyPr wrap="none" rtlCol="0">
            <a:spAutoFit/>
          </a:bodyPr>
          <a:lstStyle/>
          <a:p>
            <a:r>
              <a:rPr lang="en-US" sz="1100" dirty="0" smtClean="0"/>
              <a:t>I don’t own any of the images used in this presentation. They were freely taken from the internet and are used only for educational purposes.</a:t>
            </a:r>
            <a:endParaRPr lang="en-US" sz="1100" dirty="0"/>
          </a:p>
        </p:txBody>
      </p:sp>
    </p:spTree>
    <p:extLst>
      <p:ext uri="{BB962C8B-B14F-4D97-AF65-F5344CB8AC3E}">
        <p14:creationId xmlns:p14="http://schemas.microsoft.com/office/powerpoint/2010/main" val="37875160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t0.gstatic.com/images?q=tbn:ANd9GcQC2mEJiNFvlJ5lrGYtzu5BhFtTT_ikHURe_XjzC5E0aRS2IV-hp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8517" y="3048000"/>
            <a:ext cx="1767188" cy="17671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Content Placeholder 2"/>
          <p:cNvSpPr>
            <a:spLocks noGrp="1"/>
          </p:cNvSpPr>
          <p:nvPr>
            <p:ph idx="1"/>
          </p:nvPr>
        </p:nvSpPr>
        <p:spPr>
          <a:xfrm>
            <a:off x="304800" y="960437"/>
            <a:ext cx="5791200" cy="5592763"/>
          </a:xfrm>
        </p:spPr>
        <p:txBody>
          <a:bodyPr>
            <a:normAutofit fontScale="85000" lnSpcReduction="10000"/>
          </a:bodyPr>
          <a:lstStyle/>
          <a:p>
            <a:pPr marL="514350" indent="-514350">
              <a:buFont typeface="+mj-lt"/>
              <a:buAutoNum type="arabicPeriod"/>
            </a:pPr>
            <a:r>
              <a:rPr lang="en-US" b="1" dirty="0" smtClean="0"/>
              <a:t>A payment system</a:t>
            </a:r>
            <a:r>
              <a:rPr lang="en-US" dirty="0" smtClean="0"/>
              <a:t> which </a:t>
            </a:r>
            <a:r>
              <a:rPr lang="en-US" u="sng" dirty="0" smtClean="0"/>
              <a:t>transfers money</a:t>
            </a:r>
            <a:r>
              <a:rPr lang="en-US" dirty="0" smtClean="0"/>
              <a:t> </a:t>
            </a:r>
            <a:r>
              <a:rPr lang="en-US" i="1" dirty="0" smtClean="0"/>
              <a:t>cheaper</a:t>
            </a:r>
            <a:r>
              <a:rPr lang="en-US" dirty="0" smtClean="0"/>
              <a:t> and </a:t>
            </a:r>
            <a:r>
              <a:rPr lang="en-US" i="1" dirty="0" smtClean="0"/>
              <a:t>faster</a:t>
            </a:r>
            <a:r>
              <a:rPr lang="en-US" dirty="0" smtClean="0"/>
              <a:t> than Banks/Credit Cards (a LOT cheaper).</a:t>
            </a:r>
          </a:p>
          <a:p>
            <a:pPr marL="514350" indent="-514350">
              <a:buFont typeface="+mj-lt"/>
              <a:buAutoNum type="arabicPeriod"/>
            </a:pPr>
            <a:r>
              <a:rPr lang="en-US" dirty="0" smtClean="0"/>
              <a:t>The only </a:t>
            </a:r>
            <a:r>
              <a:rPr lang="en-US" b="1" dirty="0" smtClean="0"/>
              <a:t>source of reliable information</a:t>
            </a:r>
            <a:r>
              <a:rPr lang="en-US" dirty="0" smtClean="0"/>
              <a:t> on the planet!</a:t>
            </a:r>
          </a:p>
          <a:p>
            <a:pPr marL="0" indent="0">
              <a:buNone/>
            </a:pPr>
            <a:r>
              <a:rPr lang="en-US" dirty="0" smtClean="0"/>
              <a:t>	</a:t>
            </a:r>
            <a:r>
              <a:rPr lang="en-US" sz="2800" dirty="0" smtClean="0"/>
              <a:t> </a:t>
            </a:r>
            <a:r>
              <a:rPr lang="en-US" sz="2800" dirty="0">
                <a:hlinkClick r:id="rId3"/>
              </a:rPr>
              <a:t>I’m serious! </a:t>
            </a:r>
            <a:endParaRPr lang="en-US" sz="2800" dirty="0" smtClean="0"/>
          </a:p>
          <a:p>
            <a:pPr marL="514350" indent="-514350">
              <a:buFont typeface="+mj-lt"/>
              <a:buAutoNum type="arabicPeriod" startAt="3"/>
            </a:pPr>
            <a:r>
              <a:rPr lang="en-US" dirty="0" smtClean="0"/>
              <a:t>A </a:t>
            </a:r>
            <a:r>
              <a:rPr lang="en-US" b="1" dirty="0" smtClean="0"/>
              <a:t>place to work</a:t>
            </a:r>
            <a:r>
              <a:rPr lang="en-US" dirty="0" smtClean="0"/>
              <a:t>: use your personal experience and expertise to make money!</a:t>
            </a:r>
          </a:p>
          <a:p>
            <a:pPr marL="514350" indent="-514350">
              <a:buFont typeface="+mj-lt"/>
              <a:buAutoNum type="arabicPeriod" startAt="3"/>
            </a:pPr>
            <a:r>
              <a:rPr lang="en-US" dirty="0" smtClean="0"/>
              <a:t>A </a:t>
            </a:r>
            <a:r>
              <a:rPr lang="en-US" b="1" dirty="0" smtClean="0"/>
              <a:t>community effort </a:t>
            </a:r>
            <a:r>
              <a:rPr lang="en-US" dirty="0" smtClean="0"/>
              <a:t>in creating a more rational and scientific (“prosperous”) world.</a:t>
            </a:r>
          </a:p>
          <a:p>
            <a:pPr marL="514350" indent="-514350">
              <a:buFont typeface="+mj-lt"/>
              <a:buAutoNum type="arabicPeriod" startAt="3"/>
            </a:pPr>
            <a:endParaRPr lang="en-US" sz="2100" dirty="0" smtClean="0"/>
          </a:p>
          <a:p>
            <a:pPr marL="0" indent="0">
              <a:buNone/>
            </a:pPr>
            <a:r>
              <a:rPr lang="en-US" sz="2400" dirty="0" smtClean="0"/>
              <a:t>(These are each optional).</a:t>
            </a:r>
            <a:endParaRPr lang="en-US" sz="2400" dirty="0"/>
          </a:p>
        </p:txBody>
      </p:sp>
      <p:sp>
        <p:nvSpPr>
          <p:cNvPr id="4" name="TextBox 3"/>
          <p:cNvSpPr txBox="1"/>
          <p:nvPr/>
        </p:nvSpPr>
        <p:spPr>
          <a:xfrm>
            <a:off x="58370" y="6553200"/>
            <a:ext cx="2462534" cy="261610"/>
          </a:xfrm>
          <a:prstGeom prst="rect">
            <a:avLst/>
          </a:prstGeom>
          <a:noFill/>
        </p:spPr>
        <p:txBody>
          <a:bodyPr wrap="none" rtlCol="0">
            <a:spAutoFit/>
          </a:bodyPr>
          <a:lstStyle/>
          <a:p>
            <a:r>
              <a:rPr lang="en-US" sz="1100" dirty="0" smtClean="0"/>
              <a:t>Again: I don’t own any of these images.</a:t>
            </a:r>
            <a:endParaRPr lang="en-US" sz="1100" dirty="0"/>
          </a:p>
        </p:txBody>
      </p:sp>
      <p:pic>
        <p:nvPicPr>
          <p:cNvPr id="1032" name="Picture 8" descr="http://cdn.theatlantic.com/static/mt/assets/science/GPN-2000-001273.jpg"/>
          <p:cNvPicPr>
            <a:picLocks noChangeAspect="1" noChangeArrowheads="1"/>
          </p:cNvPicPr>
          <p:nvPr/>
        </p:nvPicPr>
        <p:blipFill rotWithShape="1">
          <a:blip r:embed="rId4">
            <a:extLst>
              <a:ext uri="{28A0092B-C50C-407E-A947-70E740481C1C}">
                <a14:useLocalDpi xmlns:a14="http://schemas.microsoft.com/office/drawing/2010/main" val="0"/>
              </a:ext>
            </a:extLst>
          </a:blip>
          <a:srcRect r="14645" b="23068"/>
          <a:stretch/>
        </p:blipFill>
        <p:spPr bwMode="auto">
          <a:xfrm>
            <a:off x="6653168" y="4653094"/>
            <a:ext cx="2338431" cy="21076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6" name="Picture 2" descr="http://www.emythri.com/images/Money-transfer.jpg"/>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018517" y="457200"/>
            <a:ext cx="3102413" cy="19678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Title 1"/>
          <p:cNvSpPr>
            <a:spLocks noGrp="1"/>
          </p:cNvSpPr>
          <p:nvPr>
            <p:ph type="title"/>
          </p:nvPr>
        </p:nvSpPr>
        <p:spPr>
          <a:xfrm>
            <a:off x="-1143000" y="-76200"/>
            <a:ext cx="8229600" cy="1143000"/>
          </a:xfrm>
        </p:spPr>
        <p:txBody>
          <a:bodyPr/>
          <a:lstStyle/>
          <a:p>
            <a:r>
              <a:rPr lang="en-US" dirty="0" smtClean="0"/>
              <a:t>Truthcoin – Useful As:</a:t>
            </a:r>
            <a:endParaRPr lang="en-US" dirty="0"/>
          </a:p>
        </p:txBody>
      </p:sp>
      <p:pic>
        <p:nvPicPr>
          <p:cNvPr id="205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95161" y="2320961"/>
            <a:ext cx="1547566" cy="13380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8036080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2335" y="3022184"/>
            <a:ext cx="5489265" cy="2977981"/>
          </a:xfrm>
          <a:prstGeom prst="rect">
            <a:avLst/>
          </a:prstGeom>
          <a:ln w="9525">
            <a:solidFill>
              <a:schemeClr val="tx1"/>
            </a:solidFill>
            <a:miter lim="800000"/>
            <a:headEnd/>
            <a:tailEnd/>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sp>
        <p:nvSpPr>
          <p:cNvPr id="3" name="Content Placeholder 2"/>
          <p:cNvSpPr>
            <a:spLocks noGrp="1"/>
          </p:cNvSpPr>
          <p:nvPr>
            <p:ph idx="1"/>
          </p:nvPr>
        </p:nvSpPr>
        <p:spPr>
          <a:xfrm>
            <a:off x="228098" y="1113867"/>
            <a:ext cx="3130252" cy="5515533"/>
          </a:xfrm>
        </p:spPr>
        <p:txBody>
          <a:bodyPr>
            <a:normAutofit/>
          </a:bodyPr>
          <a:lstStyle/>
          <a:p>
            <a:pPr marL="514350" indent="-514350">
              <a:buFont typeface="+mj-lt"/>
              <a:buAutoNum type="arabicPeriod"/>
            </a:pPr>
            <a:r>
              <a:rPr lang="en-US" sz="2800" dirty="0" smtClean="0"/>
              <a:t>A ‘stock </a:t>
            </a:r>
            <a:r>
              <a:rPr lang="en-US" sz="2800" b="1" u="sng" dirty="0" smtClean="0"/>
              <a:t>market</a:t>
            </a:r>
            <a:r>
              <a:rPr lang="en-US" sz="2800" dirty="0" smtClean="0"/>
              <a:t>’ for a special kind of derivative.</a:t>
            </a:r>
          </a:p>
          <a:p>
            <a:pPr marL="514350" indent="-514350">
              <a:buFont typeface="+mj-lt"/>
              <a:buAutoNum type="arabicPeriod"/>
            </a:pPr>
            <a:endParaRPr lang="en-US" sz="2000" dirty="0" smtClean="0"/>
          </a:p>
          <a:p>
            <a:pPr marL="514350" indent="-514350">
              <a:buFont typeface="+mj-lt"/>
              <a:buAutoNum type="arabicPeriod"/>
            </a:pPr>
            <a:r>
              <a:rPr lang="en-US" sz="2800" dirty="0" smtClean="0"/>
              <a:t>A kind of ‘</a:t>
            </a:r>
            <a:r>
              <a:rPr lang="en-US" sz="2800" b="1" u="sng" dirty="0" smtClean="0"/>
              <a:t>Future Wikipedia</a:t>
            </a:r>
            <a:r>
              <a:rPr lang="en-US" sz="2800" dirty="0" smtClean="0"/>
              <a:t>’.</a:t>
            </a:r>
          </a:p>
          <a:p>
            <a:pPr marL="514350" indent="-514350">
              <a:buFont typeface="+mj-lt"/>
              <a:buAutoNum type="arabicPeriod"/>
            </a:pPr>
            <a:endParaRPr lang="en-US" sz="2800" dirty="0" smtClean="0"/>
          </a:p>
          <a:p>
            <a:pPr marL="514350" indent="-514350">
              <a:buFont typeface="+mj-lt"/>
              <a:buAutoNum type="arabicPeriod"/>
            </a:pPr>
            <a:r>
              <a:rPr lang="en-US" sz="2800" dirty="0" smtClean="0"/>
              <a:t>A software </a:t>
            </a:r>
            <a:r>
              <a:rPr lang="en-US" sz="2800" b="1" u="sng" dirty="0" smtClean="0"/>
              <a:t>protocol</a:t>
            </a:r>
            <a:r>
              <a:rPr lang="en-US" sz="2800" dirty="0" smtClean="0"/>
              <a:t>.</a:t>
            </a:r>
          </a:p>
          <a:p>
            <a:pPr marL="514350" indent="-514350">
              <a:buFont typeface="+mj-lt"/>
              <a:buAutoNum type="arabicPeriod"/>
            </a:pPr>
            <a:endParaRPr lang="en-US" sz="2800" dirty="0" smtClean="0"/>
          </a:p>
          <a:p>
            <a:pPr marL="914400" lvl="1" indent="-514350">
              <a:buFont typeface="+mj-lt"/>
              <a:buAutoNum type="arabicPeriod"/>
            </a:pPr>
            <a:endParaRPr lang="en-US" dirty="0" smtClean="0"/>
          </a:p>
          <a:p>
            <a:pPr marL="914400" lvl="1" indent="-514350">
              <a:buFont typeface="+mj-lt"/>
              <a:buAutoNum type="arabicPeriod"/>
            </a:pPr>
            <a:endParaRPr lang="en-US" dirty="0"/>
          </a:p>
        </p:txBody>
      </p:sp>
      <p:pic>
        <p:nvPicPr>
          <p:cNvPr id="1031" name="Picture 7" descr="http://athanassios.gr/images/321px-Ankh.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0462" y="5285261"/>
            <a:ext cx="615538" cy="111553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541638" y="228600"/>
            <a:ext cx="7772400" cy="5715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Three existing ideas…</a:t>
            </a:r>
            <a:endParaRPr lang="en-US" sz="3600" dirty="0"/>
          </a:p>
        </p:txBody>
      </p:sp>
      <p:pic>
        <p:nvPicPr>
          <p:cNvPr id="8" name="Picture 7" descr="https://bitcoin.org/img/opengraph.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5410200"/>
            <a:ext cx="838200" cy="838200"/>
          </a:xfrm>
          <a:prstGeom prst="rect">
            <a:avLst/>
          </a:prstGeom>
          <a:noFill/>
          <a:ln>
            <a:noFill/>
          </a:ln>
        </p:spPr>
      </p:pic>
      <p:pic>
        <p:nvPicPr>
          <p:cNvPr id="2050" name="Picture 2" descr="http://static.tvtropes.org/pmwiki/pub/images/Palantir.jpg"/>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43057" y="5324406"/>
            <a:ext cx="1821977" cy="11514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thefw.com/files/2013/03/Back-To-The-Future.jp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226322" y="5231768"/>
            <a:ext cx="1866192" cy="12441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blog.fliptop.com/wp-content/uploads/2013/12/minority-report-precogs.jpeg"/>
          <p:cNvPicPr>
            <a:picLocks noChangeAspect="1" noChangeArrowheads="1"/>
          </p:cNvPicPr>
          <p:nvPr/>
        </p:nvPicPr>
        <p:blipFill>
          <a:blip r:embed="rId9" cstate="print">
            <a:extLst>
              <a:ext uri="{BEBA8EAE-BF5A-486C-A8C5-ECC9F3942E4B}">
                <a14:imgProps xmlns:a14="http://schemas.microsoft.com/office/drawing/2010/main">
                  <a14:imgLayer r:embed="rId10">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4743009" y="5294730"/>
            <a:ext cx="2376152" cy="125847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a:endCxn id="21" idx="3"/>
          </p:cNvCxnSpPr>
          <p:nvPr/>
        </p:nvCxnSpPr>
        <p:spPr>
          <a:xfrm flipV="1">
            <a:off x="4038600" y="3487911"/>
            <a:ext cx="2751438" cy="2281591"/>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21" idx="4"/>
          </p:cNvCxnSpPr>
          <p:nvPr/>
        </p:nvCxnSpPr>
        <p:spPr>
          <a:xfrm flipV="1">
            <a:off x="6019800" y="3528596"/>
            <a:ext cx="931883" cy="2693988"/>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21" idx="5"/>
          </p:cNvCxnSpPr>
          <p:nvPr/>
        </p:nvCxnSpPr>
        <p:spPr>
          <a:xfrm flipH="1" flipV="1">
            <a:off x="7113328" y="3487911"/>
            <a:ext cx="1421072" cy="2281591"/>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723083" y="3250784"/>
            <a:ext cx="457200" cy="277812"/>
          </a:xfrm>
          <a:prstGeom prst="ellipse">
            <a:avLst/>
          </a:prstGeom>
          <a:noFill/>
          <a:ln w="28575">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2058" name="Picture 10" descr="http://4.bp.blogspot.com/-GnE1Nl8vV6Q/U0daLqMt0FI/AAAAAAAAJec/Q-ryVuRU6dw/s1600/screenshot.2502.jpeg"/>
          <p:cNvPicPr>
            <a:picLocks noChangeAspect="1" noChangeArrowheads="1"/>
          </p:cNvPicPr>
          <p:nvPr/>
        </p:nvPicPr>
        <p:blipFill>
          <a:blip r:embed="rId11">
            <a:extLst>
              <a:ext uri="{BEBA8EAE-BF5A-486C-A8C5-ECC9F3942E4B}">
                <a14:imgProps xmlns:a14="http://schemas.microsoft.com/office/drawing/2010/main">
                  <a14:imgLayer r:embed="rId12">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677703" y="926684"/>
            <a:ext cx="3027897" cy="1839377"/>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2834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noAutofit/>
          </a:bodyPr>
          <a:lstStyle/>
          <a:p>
            <a:r>
              <a:rPr lang="en-US" sz="3200" dirty="0" smtClean="0"/>
              <a:t>1. A </a:t>
            </a:r>
            <a:r>
              <a:rPr lang="en-US" sz="3200" dirty="0"/>
              <a:t>‘stock market’ for a special kind of derivative.</a:t>
            </a:r>
            <a:br>
              <a:rPr lang="en-US" sz="3200" dirty="0"/>
            </a:br>
            <a:r>
              <a:rPr lang="en-US" sz="2400" dirty="0" smtClean="0"/>
              <a:t>Below: </a:t>
            </a:r>
            <a:r>
              <a:rPr lang="en-US" sz="2400" b="1" dirty="0" smtClean="0"/>
              <a:t>event derivative</a:t>
            </a:r>
            <a:r>
              <a:rPr lang="en-US" sz="2400" dirty="0" smtClean="0"/>
              <a:t> (InTrade.com) on </a:t>
            </a:r>
            <a:r>
              <a:rPr lang="en-US" sz="2400" u="sng" dirty="0" smtClean="0">
                <a:solidFill>
                  <a:srgbClr val="FF0000"/>
                </a:solidFill>
              </a:rPr>
              <a:t>2012 global warming</a:t>
            </a:r>
            <a:endParaRPr lang="en-US" sz="3200" dirty="0"/>
          </a:p>
        </p:txBody>
      </p:sp>
      <p:pic>
        <p:nvPicPr>
          <p:cNvPr id="4" name="Picture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849565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914400" y="6324600"/>
            <a:ext cx="6019800" cy="533400"/>
          </a:xfrm>
          <a:prstGeom prst="rect">
            <a:avLst/>
          </a:prstGeom>
          <a:solidFill>
            <a:srgbClr val="666699">
              <a:alpha val="65882"/>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Ran from Jan 2011 to End of 2012</a:t>
            </a:r>
            <a:endParaRPr lang="en-US" sz="3200" dirty="0"/>
          </a:p>
        </p:txBody>
      </p:sp>
      <p:cxnSp>
        <p:nvCxnSpPr>
          <p:cNvPr id="7" name="Straight Arrow Connector 6"/>
          <p:cNvCxnSpPr/>
          <p:nvPr/>
        </p:nvCxnSpPr>
        <p:spPr>
          <a:xfrm flipH="1" flipV="1">
            <a:off x="2590800" y="6096000"/>
            <a:ext cx="762000" cy="342900"/>
          </a:xfrm>
          <a:prstGeom prst="straightConnector1">
            <a:avLst/>
          </a:prstGeom>
          <a:ln w="57150">
            <a:solidFill>
              <a:schemeClr val="dk1">
                <a:shade val="95000"/>
                <a:satMod val="105000"/>
                <a:alpha val="32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V="1">
            <a:off x="5410200" y="6096000"/>
            <a:ext cx="2667000" cy="342900"/>
          </a:xfrm>
          <a:prstGeom prst="straightConnector1">
            <a:avLst/>
          </a:prstGeom>
          <a:ln w="57150">
            <a:solidFill>
              <a:schemeClr val="dk1">
                <a:shade val="95000"/>
                <a:satMod val="105000"/>
                <a:alpha val="32000"/>
              </a:schemeClr>
            </a:solidFill>
            <a:tailEnd type="arrow"/>
          </a:ln>
        </p:spPr>
        <p:style>
          <a:lnRef idx="1">
            <a:schemeClr val="dk1"/>
          </a:lnRef>
          <a:fillRef idx="0">
            <a:schemeClr val="dk1"/>
          </a:fillRef>
          <a:effectRef idx="0">
            <a:schemeClr val="dk1"/>
          </a:effectRef>
          <a:fontRef idx="minor">
            <a:schemeClr val="tx1"/>
          </a:fontRef>
        </p:style>
      </p:cxnSp>
      <p:sp>
        <p:nvSpPr>
          <p:cNvPr id="8" name="Title 1"/>
          <p:cNvSpPr txBox="1">
            <a:spLocks/>
          </p:cNvSpPr>
          <p:nvPr/>
        </p:nvSpPr>
        <p:spPr>
          <a:xfrm>
            <a:off x="5105400" y="1905000"/>
            <a:ext cx="2971800" cy="639462"/>
          </a:xfrm>
          <a:prstGeom prst="rect">
            <a:avLst/>
          </a:prstGeom>
          <a:solidFill>
            <a:srgbClr val="666699"/>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smtClean="0"/>
              <a:t>Worth $100 if 2012 is the warmest year on record.</a:t>
            </a:r>
            <a:endParaRPr lang="en-US" sz="2000" dirty="0"/>
          </a:p>
        </p:txBody>
      </p:sp>
      <p:cxnSp>
        <p:nvCxnSpPr>
          <p:cNvPr id="9" name="Straight Arrow Connector 8"/>
          <p:cNvCxnSpPr/>
          <p:nvPr/>
        </p:nvCxnSpPr>
        <p:spPr>
          <a:xfrm flipH="1" flipV="1">
            <a:off x="3886200" y="2053281"/>
            <a:ext cx="1371600" cy="342900"/>
          </a:xfrm>
          <a:prstGeom prst="straightConnector1">
            <a:avLst/>
          </a:prstGeom>
          <a:ln w="57150">
            <a:solidFill>
              <a:schemeClr val="dk1">
                <a:shade val="95000"/>
                <a:satMod val="105000"/>
                <a:alpha val="32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H="1" flipV="1">
            <a:off x="6248400" y="2205681"/>
            <a:ext cx="2438400" cy="1147119"/>
          </a:xfrm>
          <a:prstGeom prst="straightConnector1">
            <a:avLst/>
          </a:prstGeom>
          <a:ln w="57150">
            <a:solidFill>
              <a:schemeClr val="dk1">
                <a:shade val="95000"/>
                <a:satMod val="105000"/>
                <a:alpha val="32000"/>
              </a:schemeClr>
            </a:solidFill>
            <a:headEnd type="arrow"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42886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5350270"/>
            <a:ext cx="1668994" cy="958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76200"/>
            <a:ext cx="8229600" cy="838200"/>
          </a:xfrm>
        </p:spPr>
        <p:txBody>
          <a:bodyPr/>
          <a:lstStyle/>
          <a:p>
            <a:r>
              <a:rPr lang="en-US" dirty="0" smtClean="0"/>
              <a:t>Event Derivative? What’s that??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645320843"/>
              </p:ext>
            </p:extLst>
          </p:nvPr>
        </p:nvGraphicFramePr>
        <p:xfrm>
          <a:off x="1600200" y="820578"/>
          <a:ext cx="7391400" cy="5945891"/>
        </p:xfrm>
        <a:graphic>
          <a:graphicData uri="http://schemas.openxmlformats.org/drawingml/2006/table">
            <a:tbl>
              <a:tblPr firstRow="1" bandRow="1">
                <a:tableStyleId>{5C22544A-7EE6-4342-B048-85BDC9FD1C3A}</a:tableStyleId>
              </a:tblPr>
              <a:tblGrid>
                <a:gridCol w="1968001"/>
                <a:gridCol w="5423399"/>
              </a:tblGrid>
              <a:tr h="777240">
                <a:tc>
                  <a:txBody>
                    <a:bodyPr/>
                    <a:lstStyle/>
                    <a:p>
                      <a:r>
                        <a:rPr lang="en-US" sz="2000" dirty="0" smtClean="0"/>
                        <a:t>Finance</a:t>
                      </a:r>
                      <a:r>
                        <a:rPr lang="en-US" sz="2000" baseline="0" dirty="0" smtClean="0"/>
                        <a:t> Thing</a:t>
                      </a:r>
                      <a:endParaRPr lang="en-US" sz="2000" dirty="0"/>
                    </a:p>
                  </a:txBody>
                  <a:tcPr/>
                </a:tc>
                <a:tc>
                  <a:txBody>
                    <a:bodyPr/>
                    <a:lstStyle/>
                    <a:p>
                      <a:r>
                        <a:rPr lang="en-US" sz="2000" dirty="0" smtClean="0"/>
                        <a:t>Interpretation</a:t>
                      </a:r>
                      <a:endParaRPr lang="en-US" sz="2000" dirty="0"/>
                    </a:p>
                  </a:txBody>
                  <a:tcPr/>
                </a:tc>
              </a:tr>
              <a:tr h="105270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Bond (Debt)</a:t>
                      </a:r>
                      <a:endParaRPr lang="en-US" sz="2000" baseline="0" dirty="0" smtClean="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i="0" dirty="0" smtClean="0"/>
                        <a:t>“I, Paul</a:t>
                      </a:r>
                      <a:r>
                        <a:rPr lang="en-US" sz="2000" i="0" baseline="0" dirty="0" smtClean="0"/>
                        <a:t> Sztorc,</a:t>
                      </a:r>
                      <a:r>
                        <a:rPr lang="en-US" sz="2000" i="0" dirty="0" smtClean="0"/>
                        <a:t> owe </a:t>
                      </a:r>
                      <a:r>
                        <a:rPr lang="en-US" sz="2000" i="0" dirty="0" smtClean="0">
                          <a:solidFill>
                            <a:schemeClr val="accent3">
                              <a:lumMod val="75000"/>
                            </a:schemeClr>
                          </a:solidFill>
                        </a:rPr>
                        <a:t>$20 </a:t>
                      </a:r>
                      <a:r>
                        <a:rPr lang="en-US" sz="2000" i="0" dirty="0" smtClean="0"/>
                        <a:t>to whoever is</a:t>
                      </a:r>
                      <a:r>
                        <a:rPr lang="en-US" sz="2000" i="0" baseline="0" dirty="0" smtClean="0"/>
                        <a:t> holding this bond certificate on 03/02/2015.”</a:t>
                      </a:r>
                      <a:endParaRPr lang="en-US" sz="2000" i="0" dirty="0" smtClean="0"/>
                    </a:p>
                  </a:txBody>
                  <a:tcPr/>
                </a:tc>
              </a:tr>
              <a:tr h="12192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Stock (Equity)</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“I, the </a:t>
                      </a:r>
                      <a:r>
                        <a:rPr lang="en-US" sz="2000" baseline="0" dirty="0" smtClean="0"/>
                        <a:t>CEO of </a:t>
                      </a:r>
                      <a:r>
                        <a:rPr lang="en-US" sz="2000" b="0" i="0" baseline="0" dirty="0" smtClean="0">
                          <a:solidFill>
                            <a:srgbClr val="00B0F0"/>
                          </a:solidFill>
                          <a:effectLst>
                            <a:outerShdw blurRad="38100" dist="38100" dir="2700000" algn="tl">
                              <a:srgbClr val="000000">
                                <a:alpha val="43137"/>
                              </a:srgbClr>
                            </a:outerShdw>
                          </a:effectLst>
                        </a:rPr>
                        <a:t>SztorcCorp</a:t>
                      </a:r>
                      <a:r>
                        <a:rPr lang="en-US" sz="2000" baseline="0" dirty="0" smtClean="0"/>
                        <a:t>, owe </a:t>
                      </a:r>
                      <a:r>
                        <a:rPr lang="en-US" sz="2000" baseline="0" dirty="0" smtClean="0">
                          <a:solidFill>
                            <a:schemeClr val="accent3">
                              <a:lumMod val="75000"/>
                            </a:schemeClr>
                          </a:solidFill>
                        </a:rPr>
                        <a:t>1/100</a:t>
                      </a:r>
                      <a:r>
                        <a:rPr lang="en-US" sz="2000" baseline="30000" dirty="0" smtClean="0">
                          <a:solidFill>
                            <a:schemeClr val="accent3">
                              <a:lumMod val="75000"/>
                            </a:schemeClr>
                          </a:solidFill>
                        </a:rPr>
                        <a:t>th</a:t>
                      </a:r>
                      <a:r>
                        <a:rPr lang="en-US" sz="2000" baseline="0" dirty="0" smtClean="0">
                          <a:solidFill>
                            <a:schemeClr val="accent3">
                              <a:lumMod val="75000"/>
                            </a:schemeClr>
                          </a:solidFill>
                        </a:rPr>
                        <a:t> of SztorcCorp’s profits</a:t>
                      </a:r>
                      <a:r>
                        <a:rPr lang="en-US" sz="2000" baseline="0" dirty="0" smtClean="0"/>
                        <a:t> </a:t>
                      </a:r>
                      <a:r>
                        <a:rPr lang="en-US" sz="2000" i="0" dirty="0" smtClean="0"/>
                        <a:t>to whoever is</a:t>
                      </a:r>
                      <a:r>
                        <a:rPr lang="en-US" sz="2000" i="0" baseline="0" dirty="0" smtClean="0"/>
                        <a:t> holding this stock certificate on 03/02/2015.”</a:t>
                      </a:r>
                      <a:endParaRPr lang="en-US" sz="2000" i="0" dirty="0" smtClean="0"/>
                    </a:p>
                  </a:txBody>
                  <a:tcPr/>
                </a:tc>
              </a:tr>
              <a:tr h="10668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Binary Call Option</a:t>
                      </a:r>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aseline="0" dirty="0" smtClean="0"/>
                        <a:t>“I, Paul Sztorc, owe </a:t>
                      </a:r>
                      <a:r>
                        <a:rPr lang="en-US" sz="2000" baseline="0" dirty="0" smtClean="0">
                          <a:solidFill>
                            <a:schemeClr val="accent3">
                              <a:lumMod val="75000"/>
                            </a:schemeClr>
                          </a:solidFill>
                        </a:rPr>
                        <a:t>$20 </a:t>
                      </a:r>
                      <a:r>
                        <a:rPr lang="en-US" sz="2000" i="0" dirty="0" smtClean="0"/>
                        <a:t>to whoever is</a:t>
                      </a:r>
                      <a:r>
                        <a:rPr lang="en-US" sz="2000" i="0" baseline="0" dirty="0" smtClean="0"/>
                        <a:t> holding this </a:t>
                      </a:r>
                      <a:r>
                        <a:rPr lang="en-US" sz="2000" i="0" dirty="0" smtClean="0"/>
                        <a:t>Option </a:t>
                      </a:r>
                      <a:r>
                        <a:rPr lang="en-US" sz="2000" i="0" baseline="0" dirty="0" smtClean="0"/>
                        <a:t>on 03/02/2015, </a:t>
                      </a:r>
                      <a:r>
                        <a:rPr lang="en-US" sz="2000" b="1" i="0" u="sng" baseline="0" dirty="0" smtClean="0"/>
                        <a:t>only if</a:t>
                      </a:r>
                      <a:r>
                        <a:rPr lang="en-US" sz="2000" b="1" i="0" baseline="0" dirty="0" smtClean="0"/>
                        <a:t> </a:t>
                      </a:r>
                      <a:r>
                        <a:rPr lang="en-US" sz="2000" b="0" i="0" baseline="0" dirty="0" smtClean="0">
                          <a:solidFill>
                            <a:srgbClr val="00B0F0"/>
                          </a:solidFill>
                          <a:effectLst>
                            <a:outerShdw blurRad="38100" dist="38100" dir="2700000" algn="tl">
                              <a:srgbClr val="000000">
                                <a:alpha val="43137"/>
                              </a:srgbClr>
                            </a:outerShdw>
                          </a:effectLst>
                        </a:rPr>
                        <a:t>the stock price of SztorcCorp is above 40 </a:t>
                      </a:r>
                      <a:r>
                        <a:rPr lang="en-US" sz="2000" b="0" i="0" baseline="0" dirty="0" smtClean="0"/>
                        <a:t>$/share on that date.”</a:t>
                      </a:r>
                      <a:endParaRPr lang="en-US" sz="2000" b="1" i="0" dirty="0" smtClean="0"/>
                    </a:p>
                  </a:txBody>
                  <a:tcPr/>
                </a:tc>
              </a:tr>
              <a:tr h="36743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…(others)…</a:t>
                      </a: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2000" baseline="0" dirty="0" smtClean="0"/>
                        <a:t>…(others)…</a:t>
                      </a:r>
                    </a:p>
                  </a:txBody>
                  <a:tcPr/>
                </a:tc>
              </a:tr>
              <a:tr h="952861">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Event Derivative</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aseline="0" dirty="0" smtClean="0"/>
                        <a:t>“I, Paul Sztorc, owe </a:t>
                      </a:r>
                      <a:r>
                        <a:rPr lang="en-US" sz="2000" i="0" dirty="0" smtClean="0">
                          <a:solidFill>
                            <a:schemeClr val="accent3">
                              <a:lumMod val="75000"/>
                            </a:schemeClr>
                          </a:solidFill>
                        </a:rPr>
                        <a:t>$20 </a:t>
                      </a:r>
                      <a:r>
                        <a:rPr lang="en-US" sz="2000" i="0" dirty="0" smtClean="0"/>
                        <a:t>to whoever is</a:t>
                      </a:r>
                      <a:r>
                        <a:rPr lang="en-US" sz="2000" i="0" baseline="0" dirty="0" smtClean="0"/>
                        <a:t> holding this derivative on 12/01/2016, </a:t>
                      </a:r>
                      <a:r>
                        <a:rPr lang="en-US" sz="2000" b="1" i="0" u="sng" baseline="0" dirty="0" smtClean="0"/>
                        <a:t>only if</a:t>
                      </a:r>
                      <a:r>
                        <a:rPr lang="en-US" sz="2000" b="1" i="0" baseline="0" dirty="0" smtClean="0"/>
                        <a:t> </a:t>
                      </a:r>
                      <a:r>
                        <a:rPr lang="en-US" sz="2000" b="0" i="0" baseline="0" dirty="0" smtClean="0">
                          <a:solidFill>
                            <a:srgbClr val="00B0F0"/>
                          </a:solidFill>
                          <a:effectLst>
                            <a:outerShdw blurRad="38100" dist="38100" dir="2700000" algn="tl">
                              <a:srgbClr val="000000">
                                <a:alpha val="43137"/>
                              </a:srgbClr>
                            </a:outerShdw>
                          </a:effectLst>
                        </a:rPr>
                        <a:t>Hillary Clinton is elected US President in 2016</a:t>
                      </a:r>
                      <a:r>
                        <a:rPr lang="en-US" sz="2000" b="0" i="0" baseline="0" dirty="0" smtClean="0"/>
                        <a:t>. Otherwise I owe $0.”</a:t>
                      </a:r>
                      <a:endParaRPr lang="en-US" sz="2000" b="1" i="0" dirty="0" smtClean="0"/>
                    </a:p>
                  </a:txBody>
                  <a:tcPr/>
                </a:tc>
              </a:tr>
              <a:tr h="42786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…(others)…</a:t>
                      </a: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2000" baseline="0" dirty="0" smtClean="0"/>
                        <a:t>…(others)…</a:t>
                      </a:r>
                    </a:p>
                  </a:txBody>
                  <a:tcPr/>
                </a:tc>
              </a:tr>
            </a:tbl>
          </a:graphicData>
        </a:graphic>
      </p:graphicFrame>
      <p:sp>
        <p:nvSpPr>
          <p:cNvPr id="7" name="Flowchart: Alternate Process 6"/>
          <p:cNvSpPr/>
          <p:nvPr/>
        </p:nvSpPr>
        <p:spPr>
          <a:xfrm>
            <a:off x="1524000" y="5257800"/>
            <a:ext cx="7543800" cy="1143000"/>
          </a:xfrm>
          <a:prstGeom prst="flowChartAlternateProcess">
            <a:avLst/>
          </a:prstGeom>
          <a:noFill/>
          <a:ln w="76200">
            <a:solidFill>
              <a:schemeClr val="accent1">
                <a:shade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p:cNvSpPr/>
          <p:nvPr/>
        </p:nvSpPr>
        <p:spPr>
          <a:xfrm>
            <a:off x="304800" y="5486400"/>
            <a:ext cx="1143000" cy="685800"/>
          </a:xfrm>
          <a:prstGeom prst="rightArrow">
            <a:avLst/>
          </a:prstGeom>
          <a:solidFill>
            <a:schemeClr val="accent1">
              <a:alpha val="5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http://valleyoakwealthmanagement.com/voblog/wp-content/uploads/2014/01/confederate-bon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1628956"/>
            <a:ext cx="1447800" cy="105267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kabukencafe.com/images/large/Google-l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 y="2757827"/>
            <a:ext cx="1582215" cy="10521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20" y="3877202"/>
            <a:ext cx="1363980" cy="1266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8886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 y="76200"/>
            <a:ext cx="8610600" cy="838200"/>
          </a:xfrm>
        </p:spPr>
        <p:txBody>
          <a:bodyPr>
            <a:noAutofit/>
          </a:bodyPr>
          <a:lstStyle/>
          <a:p>
            <a:r>
              <a:rPr lang="en-US" sz="3600" dirty="0" smtClean="0"/>
              <a:t> Idea 2 (of 3): A “Future Wikipedia”</a:t>
            </a:r>
            <a:endParaRPr lang="en-US" sz="3600" dirty="0"/>
          </a:p>
        </p:txBody>
      </p:sp>
      <p:graphicFrame>
        <p:nvGraphicFramePr>
          <p:cNvPr id="5" name="Table 4"/>
          <p:cNvGraphicFramePr>
            <a:graphicFrameLocks noGrp="1"/>
          </p:cNvGraphicFramePr>
          <p:nvPr>
            <p:extLst>
              <p:ext uri="{D42A27DB-BD31-4B8C-83A1-F6EECF244321}">
                <p14:modId xmlns:p14="http://schemas.microsoft.com/office/powerpoint/2010/main" val="3876948915"/>
              </p:ext>
            </p:extLst>
          </p:nvPr>
        </p:nvGraphicFramePr>
        <p:xfrm>
          <a:off x="228598" y="1219200"/>
          <a:ext cx="8763001" cy="2272075"/>
        </p:xfrm>
        <a:graphic>
          <a:graphicData uri="http://schemas.openxmlformats.org/drawingml/2006/table">
            <a:tbl>
              <a:tblPr firstRow="1" firstCol="1">
                <a:tableStyleId>{5C22544A-7EE6-4342-B048-85BDC9FD1C3A}</a:tableStyleId>
              </a:tblPr>
              <a:tblGrid>
                <a:gridCol w="1486582"/>
                <a:gridCol w="3207884"/>
                <a:gridCol w="4068535"/>
              </a:tblGrid>
              <a:tr h="342725">
                <a:tc>
                  <a:txBody>
                    <a:bodyPr/>
                    <a:lstStyle/>
                    <a:p>
                      <a:endParaRPr lang="en-US" sz="2000" dirty="0"/>
                    </a:p>
                  </a:txBody>
                  <a:tcPr/>
                </a:tc>
                <a:tc>
                  <a:txBody>
                    <a:bodyPr/>
                    <a:lstStyle/>
                    <a:p>
                      <a:r>
                        <a:rPr lang="en-US" sz="2000" dirty="0" smtClean="0"/>
                        <a:t>Wikipedia</a:t>
                      </a:r>
                      <a:endParaRPr lang="en-US" sz="2000" dirty="0"/>
                    </a:p>
                  </a:txBody>
                  <a:tcPr/>
                </a:tc>
                <a:tc>
                  <a:txBody>
                    <a:bodyPr/>
                    <a:lstStyle/>
                    <a:p>
                      <a:r>
                        <a:rPr lang="en-US" sz="2000" dirty="0" smtClean="0"/>
                        <a:t>Truthcoin</a:t>
                      </a:r>
                      <a:endParaRPr lang="en-US" sz="2000" dirty="0"/>
                    </a:p>
                  </a:txBody>
                  <a:tcPr/>
                </a:tc>
              </a:tr>
              <a:tr h="86999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aseline="0" dirty="0" smtClean="0"/>
                        <a:t>Focus</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Outcomes</a:t>
                      </a:r>
                      <a:r>
                        <a:rPr lang="en-US" sz="2000" baseline="0" dirty="0" smtClean="0"/>
                        <a:t> of </a:t>
                      </a:r>
                      <a:r>
                        <a:rPr lang="en-US" sz="2000" b="1" baseline="0" dirty="0" smtClean="0"/>
                        <a:t>past events</a:t>
                      </a:r>
                      <a:r>
                        <a:rPr lang="en-US" sz="2000" baseline="0" dirty="0" smtClean="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Consensus on </a:t>
                      </a:r>
                      <a:r>
                        <a:rPr lang="en-US" sz="2000" b="1" dirty="0" smtClean="0"/>
                        <a:t>known</a:t>
                      </a:r>
                      <a:r>
                        <a:rPr lang="en-US" sz="2000" b="1" baseline="0" dirty="0" smtClean="0"/>
                        <a:t> facts</a:t>
                      </a:r>
                      <a:r>
                        <a:rPr lang="en-US" sz="2000" baseline="0" dirty="0" smtClean="0"/>
                        <a:t>.</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Outcomes of </a:t>
                      </a:r>
                      <a:r>
                        <a:rPr lang="en-US" sz="2000" b="1" i="1" dirty="0" smtClean="0"/>
                        <a:t>future</a:t>
                      </a:r>
                      <a:r>
                        <a:rPr lang="en-US" sz="2000" b="1" i="0" dirty="0" smtClean="0"/>
                        <a:t> events</a:t>
                      </a:r>
                      <a:r>
                        <a:rPr lang="en-US" sz="2000" i="0" dirty="0" smtClean="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i="1" dirty="0" smtClean="0"/>
                        <a:t>Future</a:t>
                      </a:r>
                      <a:r>
                        <a:rPr lang="en-US" sz="2000" b="1" i="0" baseline="0" dirty="0" smtClean="0"/>
                        <a:t> consensus</a:t>
                      </a:r>
                      <a:r>
                        <a:rPr lang="en-US" sz="2000" i="0" baseline="0" dirty="0" smtClean="0"/>
                        <a:t> on </a:t>
                      </a:r>
                      <a:r>
                        <a:rPr lang="en-US" sz="2000" i="1" baseline="0" dirty="0" smtClean="0"/>
                        <a:t>knowable</a:t>
                      </a:r>
                      <a:r>
                        <a:rPr lang="en-US" sz="2000" i="0" baseline="0" dirty="0" smtClean="0"/>
                        <a:t> facts.</a:t>
                      </a:r>
                      <a:endParaRPr lang="en-US" sz="2000" i="1" dirty="0" smtClean="0"/>
                    </a:p>
                  </a:txBody>
                  <a:tcPr/>
                </a:tc>
              </a:tr>
              <a:tr h="92088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Cost</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Free to read </a:t>
                      </a:r>
                      <a:r>
                        <a:rPr lang="en-US" sz="2000" b="1" dirty="0" smtClean="0"/>
                        <a:t>and edit</a:t>
                      </a:r>
                      <a:r>
                        <a:rPr lang="en-US" sz="2000" dirty="0" smtClean="0"/>
                        <a:t>.</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Free to read, </a:t>
                      </a:r>
                      <a:r>
                        <a:rPr lang="en-US" sz="2000" u="sng" dirty="0" smtClean="0"/>
                        <a:t>easy to understand</a:t>
                      </a:r>
                      <a:r>
                        <a:rPr lang="en-US" sz="2000" u="none" baseline="0" dirty="0" smtClean="0"/>
                        <a:t> </a:t>
                      </a:r>
                      <a:r>
                        <a:rPr lang="en-US" sz="2000" u="none" dirty="0" smtClean="0"/>
                        <a:t>(check</a:t>
                      </a:r>
                      <a:r>
                        <a:rPr lang="en-US" sz="2000" dirty="0" smtClean="0"/>
                        <a:t> prices), but </a:t>
                      </a:r>
                      <a:r>
                        <a:rPr lang="en-US" sz="2000" b="1" dirty="0" smtClean="0"/>
                        <a:t>edits can cost or earn you money</a:t>
                      </a:r>
                      <a:r>
                        <a:rPr lang="en-US" sz="2000" dirty="0" smtClean="0"/>
                        <a:t>.</a:t>
                      </a:r>
                    </a:p>
                  </a:txBody>
                  <a:tcPr/>
                </a:tc>
              </a:tr>
            </a:tbl>
          </a:graphicData>
        </a:graphic>
      </p:graphicFrame>
      <p:pic>
        <p:nvPicPr>
          <p:cNvPr id="7" name="Picture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65847" y="3963095"/>
            <a:ext cx="4378153" cy="2513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199" y="3733800"/>
            <a:ext cx="4380158"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a:xfrm>
            <a:off x="5943600" y="4800600"/>
            <a:ext cx="2971800" cy="0"/>
          </a:xfrm>
          <a:prstGeom prst="line">
            <a:avLst/>
          </a:prstGeom>
          <a:ln w="28575">
            <a:solidFill>
              <a:schemeClr val="accent5">
                <a:lumMod val="50000"/>
              </a:schemeClr>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257800" y="3810000"/>
            <a:ext cx="3581400" cy="646331"/>
          </a:xfrm>
          <a:prstGeom prst="rect">
            <a:avLst/>
          </a:prstGeom>
          <a:solidFill>
            <a:srgbClr val="FFFFFF">
              <a:alpha val="58039"/>
            </a:srgbClr>
          </a:solidFill>
          <a:ln>
            <a:solidFill>
              <a:schemeClr val="tx1">
                <a:lumMod val="50000"/>
                <a:lumOff val="50000"/>
              </a:schemeClr>
            </a:solidFill>
          </a:ln>
        </p:spPr>
        <p:txBody>
          <a:bodyPr wrap="square" rtlCol="0">
            <a:spAutoFit/>
          </a:bodyPr>
          <a:lstStyle/>
          <a:p>
            <a:r>
              <a:rPr lang="en-US" dirty="0" smtClean="0">
                <a:solidFill>
                  <a:schemeClr val="tx1">
                    <a:lumMod val="85000"/>
                    <a:lumOff val="15000"/>
                  </a:schemeClr>
                </a:solidFill>
              </a:rPr>
              <a:t>Learn, </a:t>
            </a:r>
            <a:r>
              <a:rPr lang="en-US" b="1" dirty="0" smtClean="0">
                <a:solidFill>
                  <a:srgbClr val="0070C0"/>
                </a:solidFill>
              </a:rPr>
              <a:t>in Jan 2011</a:t>
            </a:r>
            <a:r>
              <a:rPr lang="en-US" dirty="0" smtClean="0">
                <a:solidFill>
                  <a:schemeClr val="tx1">
                    <a:lumMod val="85000"/>
                    <a:lumOff val="15000"/>
                  </a:schemeClr>
                </a:solidFill>
              </a:rPr>
              <a:t>, how unlikely it was that 2012 would be warmest.</a:t>
            </a:r>
            <a:endParaRPr lang="en-US" dirty="0">
              <a:solidFill>
                <a:schemeClr val="tx1">
                  <a:lumMod val="85000"/>
                  <a:lumOff val="15000"/>
                </a:schemeClr>
              </a:solidFill>
            </a:endParaRPr>
          </a:p>
        </p:txBody>
      </p:sp>
      <p:cxnSp>
        <p:nvCxnSpPr>
          <p:cNvPr id="14" name="Straight Arrow Connector 13"/>
          <p:cNvCxnSpPr/>
          <p:nvPr/>
        </p:nvCxnSpPr>
        <p:spPr>
          <a:xfrm flipH="1">
            <a:off x="5943600" y="4133165"/>
            <a:ext cx="609600" cy="2191435"/>
          </a:xfrm>
          <a:prstGeom prst="straightConnector1">
            <a:avLst/>
          </a:prstGeom>
          <a:ln w="3810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5943600" y="4800600"/>
            <a:ext cx="0" cy="1524000"/>
          </a:xfrm>
          <a:prstGeom prst="line">
            <a:avLst/>
          </a:prstGeom>
          <a:ln w="28575">
            <a:solidFill>
              <a:schemeClr val="accent5">
                <a:lumMod val="50000"/>
              </a:schemeClr>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2343" y="4476750"/>
            <a:ext cx="1035438" cy="647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6871054" y="5101366"/>
            <a:ext cx="2190252" cy="369332"/>
          </a:xfrm>
          <a:prstGeom prst="rect">
            <a:avLst/>
          </a:prstGeom>
          <a:solidFill>
            <a:srgbClr val="FFFFFF">
              <a:alpha val="68000"/>
            </a:srgbClr>
          </a:solidFill>
          <a:ln>
            <a:solidFill>
              <a:schemeClr val="tx1">
                <a:lumMod val="65000"/>
                <a:lumOff val="35000"/>
              </a:schemeClr>
            </a:solidFill>
          </a:ln>
        </p:spPr>
        <p:txBody>
          <a:bodyPr wrap="square" rtlCol="0">
            <a:spAutoFit/>
          </a:bodyPr>
          <a:lstStyle/>
          <a:p>
            <a:r>
              <a:rPr lang="en-US" dirty="0" smtClean="0"/>
              <a:t>Price=40 implies 40%</a:t>
            </a:r>
            <a:endParaRPr lang="en-US" dirty="0"/>
          </a:p>
        </p:txBody>
      </p:sp>
      <p:cxnSp>
        <p:nvCxnSpPr>
          <p:cNvPr id="26" name="Straight Arrow Connector 25"/>
          <p:cNvCxnSpPr/>
          <p:nvPr/>
        </p:nvCxnSpPr>
        <p:spPr>
          <a:xfrm flipH="1">
            <a:off x="7543800" y="4829518"/>
            <a:ext cx="1371600" cy="390182"/>
          </a:xfrm>
          <a:prstGeom prst="straightConnector1">
            <a:avLst/>
          </a:prstGeom>
          <a:ln w="3810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027" name="Picture 3" descr="C:\Users\Psztorc\Documents\GitHub\Truthcoin\docs\Notes\TC_logo_v1.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9309" y="1066800"/>
            <a:ext cx="583491" cy="5660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9" name="Picture 5" descr="http://icons.iconarchive.com/icons/sykonist/popular-sites/256/Wikipedia-glob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62605" y="990600"/>
            <a:ext cx="671195" cy="6711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9503599">
            <a:off x="287186" y="4788393"/>
            <a:ext cx="4346703" cy="707886"/>
          </a:xfrm>
          <a:prstGeom prst="rect">
            <a:avLst/>
          </a:prstGeom>
          <a:noFill/>
        </p:spPr>
        <p:txBody>
          <a:bodyPr wrap="none" rtlCol="0">
            <a:spAutoFit/>
          </a:bodyPr>
          <a:lstStyle/>
          <a:p>
            <a:r>
              <a:rPr lang="en-US" sz="4000" b="1" spc="100" dirty="0" smtClean="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rPr>
              <a:t>Already Happened</a:t>
            </a:r>
            <a:endParaRPr lang="en-US" sz="4000" b="1"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spTree>
    <p:extLst>
      <p:ext uri="{BB962C8B-B14F-4D97-AF65-F5344CB8AC3E}">
        <p14:creationId xmlns:p14="http://schemas.microsoft.com/office/powerpoint/2010/main" val="2580683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l="15876" t="31204" r="12385" b="46428"/>
          <a:stretch/>
        </p:blipFill>
        <p:spPr bwMode="auto">
          <a:xfrm>
            <a:off x="-24714" y="1062105"/>
            <a:ext cx="4495800" cy="145249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2" name="Title 1"/>
          <p:cNvSpPr>
            <a:spLocks noGrp="1"/>
          </p:cNvSpPr>
          <p:nvPr>
            <p:ph type="title"/>
          </p:nvPr>
        </p:nvSpPr>
        <p:spPr>
          <a:xfrm>
            <a:off x="457200" y="0"/>
            <a:ext cx="8229600" cy="944562"/>
          </a:xfrm>
        </p:spPr>
        <p:txBody>
          <a:bodyPr/>
          <a:lstStyle/>
          <a:p>
            <a:r>
              <a:rPr lang="en-US" dirty="0" smtClean="0"/>
              <a:t>Idea 3 (of 3): A Software ‘Protocol’</a:t>
            </a:r>
            <a:endParaRPr lang="en-US" dirty="0"/>
          </a:p>
        </p:txBody>
      </p:sp>
      <p:pic>
        <p:nvPicPr>
          <p:cNvPr id="5123" name="Picture 3" descr="https://optimalhumanmodulation.files.wordpress.com/2014/05/chess-professor-x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2142" y="1449858"/>
            <a:ext cx="4447540" cy="2590801"/>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http://strictlyautobiographical.com/wp-content/uploads/2013/10/ches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2716426"/>
            <a:ext cx="5410200" cy="23145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2142" y="4071422"/>
            <a:ext cx="4368001" cy="2133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334000" y="1759520"/>
            <a:ext cx="2438400" cy="646331"/>
          </a:xfrm>
          <a:prstGeom prst="rect">
            <a:avLst/>
          </a:prstGeom>
          <a:noFill/>
        </p:spPr>
        <p:txBody>
          <a:bodyPr wrap="square" rtlCol="0">
            <a:spAutoFit/>
          </a:bodyPr>
          <a:lstStyle/>
          <a:p>
            <a:pPr algn="ctr"/>
            <a:r>
              <a:rPr lang="en-US" dirty="0" smtClean="0">
                <a:solidFill>
                  <a:schemeClr val="bg1"/>
                </a:solidFill>
                <a:effectLst>
                  <a:outerShdw blurRad="38100" dist="38100" dir="2700000" algn="tl">
                    <a:srgbClr val="000000">
                      <a:alpha val="43137"/>
                    </a:srgbClr>
                  </a:outerShdw>
                </a:effectLst>
              </a:rPr>
              <a:t>Prof X and Magneto Play Chess </a:t>
            </a:r>
            <a:endParaRPr lang="en-US" dirty="0">
              <a:solidFill>
                <a:schemeClr val="bg1"/>
              </a:solidFill>
              <a:effectLst>
                <a:outerShdw blurRad="38100" dist="38100" dir="2700000" algn="tl">
                  <a:srgbClr val="000000">
                    <a:alpha val="43137"/>
                  </a:srgbClr>
                </a:outerShdw>
              </a:effectLst>
            </a:endParaRPr>
          </a:p>
        </p:txBody>
      </p:sp>
      <p:sp>
        <p:nvSpPr>
          <p:cNvPr id="15" name="TextBox 14"/>
          <p:cNvSpPr txBox="1"/>
          <p:nvPr/>
        </p:nvSpPr>
        <p:spPr>
          <a:xfrm>
            <a:off x="152400" y="4953000"/>
            <a:ext cx="4424750"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Notice: They play “by the rules”</a:t>
            </a:r>
          </a:p>
          <a:p>
            <a:pPr marL="342900" indent="-342900">
              <a:buFont typeface="+mj-lt"/>
              <a:buAutoNum type="arabicPeriod"/>
            </a:pPr>
            <a:r>
              <a:rPr lang="en-US" sz="1200" dirty="0" smtClean="0"/>
              <a:t>Magneto captures SSE L-wise with his knight. Prof X responds by capturing diagonally with his pawn. Both moves are legal..</a:t>
            </a:r>
          </a:p>
          <a:p>
            <a:pPr marL="342900" indent="-342900">
              <a:buFont typeface="+mj-lt"/>
              <a:buAutoNum type="arabicPeriod"/>
            </a:pPr>
            <a:r>
              <a:rPr lang="en-US" sz="1200" dirty="0" smtClean="0"/>
              <a:t>ProfX does not try to control Magneto’s thoughts.</a:t>
            </a:r>
          </a:p>
          <a:p>
            <a:pPr marL="342900" indent="-342900">
              <a:buFont typeface="+mj-lt"/>
              <a:buAutoNum type="arabicPeriod"/>
            </a:pPr>
            <a:r>
              <a:rPr lang="en-US" sz="1200" dirty="0" smtClean="0"/>
              <a:t>Magneto does not try to roll ProfX’s wheelchair away.</a:t>
            </a:r>
          </a:p>
          <a:p>
            <a:pPr marL="342900" indent="-342900">
              <a:buFont typeface="+mj-lt"/>
              <a:buAutoNum type="arabicPeriod"/>
            </a:pPr>
            <a:r>
              <a:rPr lang="en-US" sz="1200" dirty="0" smtClean="0"/>
              <a:t>If someone, for example, grabbed the game board and threw it over, upsetting the pieces, they would not “win” the game of chess. The game would have simply ‘paused’ (and might still be resumed at a later time by replacing the pieces).</a:t>
            </a:r>
            <a:endParaRPr lang="en-US" sz="1200" dirty="0"/>
          </a:p>
        </p:txBody>
      </p:sp>
      <p:sp>
        <p:nvSpPr>
          <p:cNvPr id="16" name="TextBox 15"/>
          <p:cNvSpPr txBox="1"/>
          <p:nvPr/>
        </p:nvSpPr>
        <p:spPr>
          <a:xfrm>
            <a:off x="5100250" y="6258580"/>
            <a:ext cx="3815150" cy="523220"/>
          </a:xfrm>
          <a:prstGeom prst="rect">
            <a:avLst/>
          </a:prstGeom>
          <a:solidFill>
            <a:srgbClr val="FFFFFF">
              <a:alpha val="38824"/>
            </a:srgbClr>
          </a:solidFill>
        </p:spPr>
        <p:txBody>
          <a:bodyPr wrap="square" rtlCol="0">
            <a:spAutoFit/>
          </a:bodyPr>
          <a:lstStyle/>
          <a:p>
            <a:pPr algn="ctr"/>
            <a:r>
              <a:rPr lang="en-US" sz="1400" dirty="0" smtClean="0"/>
              <a:t>Magneto performs the ‘surrender’ gesture by tipping over his king. The game is now over.</a:t>
            </a:r>
            <a:endParaRPr lang="en-US" sz="1400" dirty="0"/>
          </a:p>
        </p:txBody>
      </p:sp>
      <p:sp>
        <p:nvSpPr>
          <p:cNvPr id="6" name="Title 1"/>
          <p:cNvSpPr txBox="1">
            <a:spLocks/>
          </p:cNvSpPr>
          <p:nvPr/>
        </p:nvSpPr>
        <p:spPr>
          <a:xfrm>
            <a:off x="1447800" y="838200"/>
            <a:ext cx="6400800" cy="611658"/>
          </a:xfrm>
          <a:prstGeom prst="rect">
            <a:avLst/>
          </a:prstGeom>
          <a:solidFill>
            <a:schemeClr val="bg1"/>
          </a:solidFill>
          <a:ln>
            <a:solidFill>
              <a:schemeClr val="tx1">
                <a:lumMod val="50000"/>
                <a:lumOff val="50000"/>
              </a:schemeClr>
            </a:solidFill>
          </a:ln>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t>What is a ‘protocol’? It’s </a:t>
            </a:r>
            <a:r>
              <a:rPr lang="en-US" sz="2800" u="sng" dirty="0" smtClean="0"/>
              <a:t>rules</a:t>
            </a:r>
            <a:r>
              <a:rPr lang="en-US" sz="2800" dirty="0" smtClean="0"/>
              <a:t> we </a:t>
            </a:r>
            <a:r>
              <a:rPr lang="en-US" sz="2800" u="sng" dirty="0" smtClean="0"/>
              <a:t>agree</a:t>
            </a:r>
            <a:r>
              <a:rPr lang="en-US" sz="2800" dirty="0" smtClean="0"/>
              <a:t> to play by.</a:t>
            </a:r>
            <a:endParaRPr lang="en-US" sz="2800" dirty="0"/>
          </a:p>
        </p:txBody>
      </p:sp>
    </p:spTree>
    <p:extLst>
      <p:ext uri="{BB962C8B-B14F-4D97-AF65-F5344CB8AC3E}">
        <p14:creationId xmlns:p14="http://schemas.microsoft.com/office/powerpoint/2010/main" val="2592619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2"/>
          </a:xfrm>
        </p:spPr>
        <p:txBody>
          <a:bodyPr>
            <a:normAutofit fontScale="90000"/>
          </a:bodyPr>
          <a:lstStyle/>
          <a:p>
            <a:r>
              <a:rPr lang="en-US" dirty="0" smtClean="0"/>
              <a:t>Breach of Protocol</a:t>
            </a:r>
            <a:endParaRPr lang="en-US" dirty="0"/>
          </a:p>
        </p:txBody>
      </p:sp>
      <p:pic>
        <p:nvPicPr>
          <p:cNvPr id="102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04800" y="1066800"/>
            <a:ext cx="5634780" cy="2668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Rounded Rectangular Callout 4"/>
          <p:cNvSpPr/>
          <p:nvPr/>
        </p:nvSpPr>
        <p:spPr>
          <a:xfrm>
            <a:off x="5257800" y="762000"/>
            <a:ext cx="3276600" cy="914400"/>
          </a:xfrm>
          <a:prstGeom prst="wedgeRoundRectCallout">
            <a:avLst>
              <a:gd name="adj1" fmla="val -96314"/>
              <a:gd name="adj2" fmla="val 7508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t>No man, Persian or </a:t>
            </a:r>
            <a:r>
              <a:rPr lang="en-US" dirty="0" smtClean="0">
                <a:solidFill>
                  <a:schemeClr val="bg1"/>
                </a:solidFill>
              </a:rPr>
              <a:t>Greek…</a:t>
            </a:r>
          </a:p>
          <a:p>
            <a:r>
              <a:rPr lang="en-US" b="1" u="sng" dirty="0" smtClean="0">
                <a:solidFill>
                  <a:srgbClr val="FF0000"/>
                </a:solidFill>
              </a:rPr>
              <a:t>no </a:t>
            </a:r>
            <a:r>
              <a:rPr lang="en-US" b="1" u="sng" dirty="0">
                <a:solidFill>
                  <a:srgbClr val="FF0000"/>
                </a:solidFill>
              </a:rPr>
              <a:t>man threatens a messenger</a:t>
            </a:r>
            <a:r>
              <a:rPr lang="en-US" dirty="0" smtClean="0"/>
              <a:t>.</a:t>
            </a:r>
            <a:endParaRPr lang="en-US" dirty="0"/>
          </a:p>
        </p:txBody>
      </p:sp>
      <p:pic>
        <p:nvPicPr>
          <p:cNvPr id="1030" name="Picture 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0649"/>
          <a:stretch/>
        </p:blipFill>
        <p:spPr bwMode="auto">
          <a:xfrm>
            <a:off x="4495800" y="3429000"/>
            <a:ext cx="4648200" cy="25830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5" name="Rounded Rectangular Callout 14"/>
          <p:cNvSpPr/>
          <p:nvPr/>
        </p:nvSpPr>
        <p:spPr>
          <a:xfrm>
            <a:off x="51486" y="3581400"/>
            <a:ext cx="4343400" cy="1447800"/>
          </a:xfrm>
          <a:prstGeom prst="wedgeRoundRectCallout">
            <a:avLst>
              <a:gd name="adj1" fmla="val 98552"/>
              <a:gd name="adj2" fmla="val 24484"/>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dirty="0" smtClean="0"/>
              <a:t>You </a:t>
            </a:r>
            <a:r>
              <a:rPr lang="en-US" sz="1400" dirty="0" smtClean="0">
                <a:solidFill>
                  <a:schemeClr val="bg1"/>
                </a:solidFill>
              </a:rPr>
              <a:t>bring the crowns and </a:t>
            </a:r>
            <a:r>
              <a:rPr lang="en-US" sz="1400" u="sng" dirty="0" smtClean="0">
                <a:solidFill>
                  <a:srgbClr val="92D050"/>
                </a:solidFill>
              </a:rPr>
              <a:t>heads of conquered kings</a:t>
            </a:r>
            <a:r>
              <a:rPr lang="en-US" sz="1400" dirty="0" smtClean="0">
                <a:solidFill>
                  <a:srgbClr val="92D050"/>
                </a:solidFill>
              </a:rPr>
              <a:t> </a:t>
            </a:r>
            <a:r>
              <a:rPr lang="en-US" sz="1400" dirty="0" smtClean="0">
                <a:solidFill>
                  <a:schemeClr val="bg1"/>
                </a:solidFill>
              </a:rPr>
              <a:t>to my city steps. Y</a:t>
            </a:r>
            <a:r>
              <a:rPr lang="en-US" sz="1400" dirty="0" smtClean="0"/>
              <a:t>ou </a:t>
            </a:r>
            <a:r>
              <a:rPr lang="en-US" sz="1400" u="sng" dirty="0">
                <a:solidFill>
                  <a:srgbClr val="92D050"/>
                </a:solidFill>
              </a:rPr>
              <a:t>insult my queen</a:t>
            </a:r>
            <a:r>
              <a:rPr lang="en-US" sz="1400" dirty="0"/>
              <a:t>. You </a:t>
            </a:r>
            <a:r>
              <a:rPr lang="en-US" sz="1400" u="sng" dirty="0">
                <a:solidFill>
                  <a:srgbClr val="92D050"/>
                </a:solidFill>
              </a:rPr>
              <a:t>threaten my people</a:t>
            </a:r>
            <a:r>
              <a:rPr lang="en-US" sz="1400" dirty="0"/>
              <a:t> with slavery and death! Oh, I've chosen my words carefully, Persian</a:t>
            </a:r>
            <a:r>
              <a:rPr lang="en-US" sz="1400" dirty="0" smtClean="0"/>
              <a:t>.  </a:t>
            </a:r>
            <a:r>
              <a:rPr lang="en-US" sz="1600" i="1" dirty="0">
                <a:solidFill>
                  <a:schemeClr val="tx1">
                    <a:lumMod val="95000"/>
                    <a:lumOff val="5000"/>
                  </a:schemeClr>
                </a:solidFill>
              </a:rPr>
              <a:t>Perhaps you should have done the same</a:t>
            </a:r>
            <a:r>
              <a:rPr lang="en-US" sz="1600" i="1" dirty="0" smtClean="0">
                <a:solidFill>
                  <a:schemeClr val="tx1">
                    <a:lumMod val="95000"/>
                    <a:lumOff val="5000"/>
                  </a:schemeClr>
                </a:solidFill>
              </a:rPr>
              <a:t>!</a:t>
            </a:r>
            <a:endParaRPr lang="en-US" sz="1400" i="1" dirty="0">
              <a:solidFill>
                <a:schemeClr val="tx1">
                  <a:lumMod val="95000"/>
                  <a:lumOff val="5000"/>
                </a:schemeClr>
              </a:solidFill>
            </a:endParaRPr>
          </a:p>
        </p:txBody>
      </p:sp>
      <p:sp>
        <p:nvSpPr>
          <p:cNvPr id="18" name="TextBox 17"/>
          <p:cNvSpPr txBox="1"/>
          <p:nvPr/>
        </p:nvSpPr>
        <p:spPr>
          <a:xfrm>
            <a:off x="4495800" y="6295709"/>
            <a:ext cx="4648200" cy="523220"/>
          </a:xfrm>
          <a:prstGeom prst="rect">
            <a:avLst/>
          </a:prstGeom>
          <a:noFill/>
        </p:spPr>
        <p:txBody>
          <a:bodyPr wrap="square" rtlCol="0">
            <a:spAutoFit/>
          </a:bodyPr>
          <a:lstStyle/>
          <a:p>
            <a:pPr algn="ctr"/>
            <a:r>
              <a:rPr lang="en-US" sz="1400" dirty="0" smtClean="0"/>
              <a:t>King Leo kicks the messenger into a well. The negotiation protocol (which prevents war) has failed, therefore: War!</a:t>
            </a:r>
            <a:endParaRPr lang="en-US" sz="1400" dirty="0"/>
          </a:p>
        </p:txBody>
      </p:sp>
      <p:pic>
        <p:nvPicPr>
          <p:cNvPr id="103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13573" y="4953000"/>
            <a:ext cx="2881313" cy="18035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1" name="Rounded Rectangular Callout 10"/>
          <p:cNvSpPr/>
          <p:nvPr/>
        </p:nvSpPr>
        <p:spPr>
          <a:xfrm>
            <a:off x="2691715" y="5029200"/>
            <a:ext cx="1651685" cy="304800"/>
          </a:xfrm>
          <a:prstGeom prst="wedgeRoundRectCallout">
            <a:avLst>
              <a:gd name="adj1" fmla="val -2684"/>
              <a:gd name="adj2" fmla="val 8299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dirty="0"/>
              <a:t>This is madness!</a:t>
            </a:r>
          </a:p>
        </p:txBody>
      </p:sp>
      <p:sp>
        <p:nvSpPr>
          <p:cNvPr id="16" name="Rounded Rectangular Callout 15"/>
          <p:cNvSpPr/>
          <p:nvPr/>
        </p:nvSpPr>
        <p:spPr>
          <a:xfrm>
            <a:off x="2768942" y="6404919"/>
            <a:ext cx="1447799" cy="304800"/>
          </a:xfrm>
          <a:prstGeom prst="wedgeRoundRectCallout">
            <a:avLst>
              <a:gd name="adj1" fmla="val -96698"/>
              <a:gd name="adj2" fmla="val -406943"/>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600" dirty="0"/>
              <a:t>This is </a:t>
            </a:r>
            <a:r>
              <a:rPr lang="en-US" sz="1600" dirty="0" smtClean="0"/>
              <a:t>Sparta!</a:t>
            </a:r>
            <a:endParaRPr lang="en-US" sz="1600" dirty="0"/>
          </a:p>
        </p:txBody>
      </p:sp>
    </p:spTree>
    <p:extLst>
      <p:ext uri="{BB962C8B-B14F-4D97-AF65-F5344CB8AC3E}">
        <p14:creationId xmlns:p14="http://schemas.microsoft.com/office/powerpoint/2010/main" val="4773163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85004600"/>
              </p:ext>
            </p:extLst>
          </p:nvPr>
        </p:nvGraphicFramePr>
        <p:xfrm>
          <a:off x="762000" y="304800"/>
          <a:ext cx="7315200" cy="3083989"/>
        </p:xfrm>
        <a:graphic>
          <a:graphicData uri="http://schemas.openxmlformats.org/drawingml/2006/table">
            <a:tbl>
              <a:tblPr firstRow="1" bandRow="1">
                <a:tableStyleId>{5C22544A-7EE6-4342-B048-85BDC9FD1C3A}</a:tableStyleId>
              </a:tblPr>
              <a:tblGrid>
                <a:gridCol w="3657600"/>
                <a:gridCol w="3657600"/>
              </a:tblGrid>
              <a:tr h="286439">
                <a:tc>
                  <a:txBody>
                    <a:bodyPr/>
                    <a:lstStyle/>
                    <a:p>
                      <a:pPr marL="0" marR="0" algn="l">
                        <a:spcBef>
                          <a:spcPts val="0"/>
                        </a:spcBef>
                        <a:spcAft>
                          <a:spcPts val="0"/>
                        </a:spcAft>
                      </a:pPr>
                      <a:r>
                        <a:rPr lang="en-US" sz="2000" u="none" dirty="0" smtClean="0">
                          <a:solidFill>
                            <a:srgbClr val="FF0000"/>
                          </a:solidFill>
                          <a:effectLst>
                            <a:outerShdw blurRad="38100" dist="38100" dir="2700000" algn="tl">
                              <a:srgbClr val="000000">
                                <a:alpha val="43137"/>
                              </a:srgbClr>
                            </a:outerShdw>
                          </a:effectLst>
                        </a:rPr>
                        <a:t>Protocol</a:t>
                      </a:r>
                      <a:r>
                        <a:rPr lang="en-US" sz="2000" u="none" baseline="0" dirty="0" smtClean="0">
                          <a:effectLst/>
                        </a:rPr>
                        <a:t> (</a:t>
                      </a:r>
                      <a:r>
                        <a:rPr lang="en-US" sz="2000" u="none" dirty="0" smtClean="0">
                          <a:effectLst/>
                        </a:rPr>
                        <a:t>Decentralized)</a:t>
                      </a:r>
                      <a:endParaRPr lang="en-US" sz="2000" u="none" dirty="0">
                        <a:effectLst/>
                        <a:latin typeface="Calibri"/>
                        <a:ea typeface="Calibri"/>
                        <a:cs typeface="Times New Roman"/>
                      </a:endParaRPr>
                    </a:p>
                  </a:txBody>
                  <a:tcPr marL="68580" marR="68580" marT="0" marB="0" anchor="ctr"/>
                </a:tc>
                <a:tc>
                  <a:txBody>
                    <a:bodyPr/>
                    <a:lstStyle/>
                    <a:p>
                      <a:pPr marL="0" marR="0" algn="l">
                        <a:spcBef>
                          <a:spcPts val="0"/>
                        </a:spcBef>
                        <a:spcAft>
                          <a:spcPts val="0"/>
                        </a:spcAft>
                      </a:pPr>
                      <a:r>
                        <a:rPr lang="en-US" sz="2000" u="none" dirty="0" smtClean="0">
                          <a:effectLst/>
                        </a:rPr>
                        <a:t>Centralized Non-Protocol</a:t>
                      </a:r>
                      <a:endParaRPr lang="en-US" sz="2000" u="none" dirty="0">
                        <a:effectLst/>
                        <a:latin typeface="Calibri"/>
                        <a:ea typeface="Calibri"/>
                        <a:cs typeface="Times New Roman"/>
                      </a:endParaRPr>
                    </a:p>
                  </a:txBody>
                  <a:tcPr marL="68580" marR="68580" marT="0" marB="0" anchor="ctr"/>
                </a:tc>
              </a:tr>
              <a:tr h="859316">
                <a:tc>
                  <a:txBody>
                    <a:bodyPr/>
                    <a:lstStyle/>
                    <a:p>
                      <a:pPr marL="0" marR="0" algn="l">
                        <a:spcBef>
                          <a:spcPts val="0"/>
                        </a:spcBef>
                        <a:spcAft>
                          <a:spcPts val="0"/>
                        </a:spcAft>
                      </a:pPr>
                      <a:r>
                        <a:rPr lang="en-US" sz="1600" dirty="0" smtClean="0">
                          <a:effectLst/>
                        </a:rPr>
                        <a:t>Spoken English</a:t>
                      </a:r>
                    </a:p>
                  </a:txBody>
                  <a:tcPr marL="68580" marR="68580" marT="0" marB="0" anchor="ctr"/>
                </a:tc>
                <a:tc>
                  <a:txBody>
                    <a:bodyPr/>
                    <a:lstStyle/>
                    <a:p>
                      <a:pPr marL="0" marR="0" algn="l">
                        <a:spcBef>
                          <a:spcPts val="0"/>
                        </a:spcBef>
                        <a:spcAft>
                          <a:spcPts val="0"/>
                        </a:spcAft>
                      </a:pPr>
                      <a:r>
                        <a:rPr lang="en-US" sz="1600" dirty="0">
                          <a:effectLst/>
                        </a:rPr>
                        <a:t>Shakespeare’s Globe Theatre, </a:t>
                      </a:r>
                      <a:r>
                        <a:rPr lang="en-US" sz="1600" dirty="0" smtClean="0">
                          <a:effectLst/>
                        </a:rPr>
                        <a:t>The Library of</a:t>
                      </a:r>
                      <a:r>
                        <a:rPr lang="en-US" sz="1600" baseline="0" dirty="0" smtClean="0">
                          <a:effectLst/>
                        </a:rPr>
                        <a:t> Alexandria</a:t>
                      </a:r>
                      <a:r>
                        <a:rPr lang="en-US" sz="1600" dirty="0" smtClean="0">
                          <a:effectLst/>
                        </a:rPr>
                        <a:t>,  </a:t>
                      </a:r>
                      <a:r>
                        <a:rPr lang="en-US" sz="1600" dirty="0">
                          <a:effectLst/>
                        </a:rPr>
                        <a:t>MLA Citation Format, </a:t>
                      </a:r>
                      <a:r>
                        <a:rPr lang="en-US" sz="1600" dirty="0" smtClean="0">
                          <a:effectLst/>
                        </a:rPr>
                        <a:t>Walt Whitman, J.K</a:t>
                      </a:r>
                      <a:r>
                        <a:rPr lang="en-US" sz="1600" dirty="0">
                          <a:effectLst/>
                        </a:rPr>
                        <a:t>. Rowling. </a:t>
                      </a:r>
                      <a:endParaRPr lang="en-US" sz="1600" dirty="0">
                        <a:effectLst/>
                        <a:latin typeface="Calibri"/>
                        <a:ea typeface="Calibri"/>
                        <a:cs typeface="Times New Roman"/>
                      </a:endParaRPr>
                    </a:p>
                  </a:txBody>
                  <a:tcPr marL="68580" marR="68580" marT="0" marB="0" anchor="ctr"/>
                </a:tc>
              </a:tr>
              <a:tr h="286439">
                <a:tc>
                  <a:txBody>
                    <a:bodyPr/>
                    <a:lstStyle/>
                    <a:p>
                      <a:pPr marL="0" marR="0" algn="l">
                        <a:spcBef>
                          <a:spcPts val="0"/>
                        </a:spcBef>
                        <a:spcAft>
                          <a:spcPts val="0"/>
                        </a:spcAft>
                      </a:pPr>
                      <a:r>
                        <a:rPr lang="en-US" sz="1600" dirty="0" smtClean="0">
                          <a:effectLst/>
                        </a:rPr>
                        <a:t>Rules to American Football</a:t>
                      </a:r>
                      <a:endParaRPr lang="en-US" sz="1600" dirty="0">
                        <a:effectLst/>
                        <a:latin typeface="Calibri"/>
                        <a:ea typeface="Calibri"/>
                        <a:cs typeface="Times New Roman"/>
                      </a:endParaRPr>
                    </a:p>
                  </a:txBody>
                  <a:tcPr marL="68580" marR="68580" marT="0" marB="0" anchor="ctr"/>
                </a:tc>
                <a:tc>
                  <a:txBody>
                    <a:bodyPr/>
                    <a:lstStyle/>
                    <a:p>
                      <a:pPr marL="0" marR="0" algn="l">
                        <a:spcBef>
                          <a:spcPts val="0"/>
                        </a:spcBef>
                        <a:spcAft>
                          <a:spcPts val="0"/>
                        </a:spcAft>
                      </a:pPr>
                      <a:r>
                        <a:rPr lang="en-US" sz="1600" dirty="0">
                          <a:effectLst/>
                        </a:rPr>
                        <a:t>The NFL, ESPN, The Buffalo Bills</a:t>
                      </a:r>
                      <a:r>
                        <a:rPr lang="en-US" sz="1600" dirty="0" smtClean="0">
                          <a:effectLst/>
                        </a:rPr>
                        <a:t>.</a:t>
                      </a:r>
                    </a:p>
                  </a:txBody>
                  <a:tcPr marL="68580" marR="68580" marT="0" marB="0" anchor="ctr"/>
                </a:tc>
              </a:tr>
              <a:tr h="470053">
                <a:tc>
                  <a:txBody>
                    <a:bodyPr/>
                    <a:lstStyle/>
                    <a:p>
                      <a:pPr marL="0" marR="0" algn="l">
                        <a:spcBef>
                          <a:spcPts val="0"/>
                        </a:spcBef>
                        <a:spcAft>
                          <a:spcPts val="0"/>
                        </a:spcAft>
                      </a:pPr>
                      <a:r>
                        <a:rPr lang="en-US" sz="1600" dirty="0" smtClean="0">
                          <a:effectLst/>
                          <a:latin typeface="Calibri"/>
                          <a:ea typeface="Calibri"/>
                          <a:cs typeface="Times New Roman"/>
                        </a:rPr>
                        <a:t>Bluetooth</a:t>
                      </a:r>
                      <a:endParaRPr lang="en-US" sz="1600" dirty="0">
                        <a:effectLst/>
                        <a:latin typeface="Calibri"/>
                        <a:ea typeface="Calibri"/>
                        <a:cs typeface="Times New Roman"/>
                      </a:endParaRPr>
                    </a:p>
                  </a:txBody>
                  <a:tcPr marL="68580" marR="68580" marT="0" marB="0" anchor="ctr"/>
                </a:tc>
                <a:tc>
                  <a:txBody>
                    <a:bodyPr/>
                    <a:lstStyle/>
                    <a:p>
                      <a:pPr marL="0" marR="0" algn="l">
                        <a:spcBef>
                          <a:spcPts val="0"/>
                        </a:spcBef>
                        <a:spcAft>
                          <a:spcPts val="0"/>
                        </a:spcAft>
                      </a:pPr>
                      <a:r>
                        <a:rPr lang="en-US" sz="1600" dirty="0" smtClean="0">
                          <a:effectLst/>
                          <a:latin typeface="Calibri"/>
                          <a:ea typeface="Calibri"/>
                          <a:cs typeface="Times New Roman"/>
                        </a:rPr>
                        <a:t>A Set of Stereo Speakers, The</a:t>
                      </a:r>
                      <a:r>
                        <a:rPr lang="en-US" sz="1600" baseline="0" dirty="0" smtClean="0">
                          <a:effectLst/>
                          <a:latin typeface="Calibri"/>
                          <a:ea typeface="Calibri"/>
                          <a:cs typeface="Times New Roman"/>
                        </a:rPr>
                        <a:t> iPhone 6, A Car Radio Equipped with Bluetooth </a:t>
                      </a:r>
                      <a:endParaRPr lang="en-US" sz="1600" dirty="0">
                        <a:effectLst/>
                        <a:latin typeface="Calibri"/>
                        <a:ea typeface="Calibri"/>
                        <a:cs typeface="Times New Roman"/>
                      </a:endParaRPr>
                    </a:p>
                  </a:txBody>
                  <a:tcPr marL="68580" marR="68580" marT="0" marB="0" anchor="ctr"/>
                </a:tc>
              </a:tr>
              <a:tr h="1145754">
                <a:tc>
                  <a:txBody>
                    <a:bodyPr/>
                    <a:lstStyle/>
                    <a:p>
                      <a:pPr marL="0" marR="0" algn="l">
                        <a:spcBef>
                          <a:spcPts val="0"/>
                        </a:spcBef>
                        <a:spcAft>
                          <a:spcPts val="0"/>
                        </a:spcAft>
                      </a:pPr>
                      <a:r>
                        <a:rPr lang="en-US" sz="1600" u="none" dirty="0" smtClean="0">
                          <a:effectLst/>
                        </a:rPr>
                        <a:t>Bitcoin</a:t>
                      </a:r>
                      <a:endParaRPr lang="en-US" sz="1600" u="none" dirty="0">
                        <a:effectLst/>
                        <a:latin typeface="Calibri"/>
                        <a:ea typeface="Calibri"/>
                        <a:cs typeface="Times New Roman"/>
                      </a:endParaRPr>
                    </a:p>
                  </a:txBody>
                  <a:tcPr marL="68580" marR="68580" marT="0" marB="0" anchor="ctr"/>
                </a:tc>
                <a:tc>
                  <a:txBody>
                    <a:bodyPr/>
                    <a:lstStyle/>
                    <a:p>
                      <a:pPr marL="0" marR="0" algn="l">
                        <a:spcBef>
                          <a:spcPts val="0"/>
                        </a:spcBef>
                        <a:spcAft>
                          <a:spcPts val="0"/>
                        </a:spcAft>
                      </a:pPr>
                      <a:r>
                        <a:rPr lang="en-US" sz="1600" dirty="0">
                          <a:effectLst/>
                        </a:rPr>
                        <a:t>VISA, PayPal, SWIFT, Western Union, Airline Miles, Amazon Coins, e-Gold, Liberty Reserve</a:t>
                      </a:r>
                      <a:r>
                        <a:rPr lang="en-US" sz="1600" dirty="0" smtClean="0">
                          <a:effectLst/>
                        </a:rPr>
                        <a:t>.</a:t>
                      </a:r>
                    </a:p>
                  </a:txBody>
                  <a:tcPr marL="68580" marR="68580" marT="0" marB="0" anchor="ctr"/>
                </a:tc>
              </a:tr>
            </a:tbl>
          </a:graphicData>
        </a:graphic>
      </p:graphicFrame>
      <p:pic>
        <p:nvPicPr>
          <p:cNvPr id="6146" name="Picture 2" descr="English: This is a pertinent image of Dawkin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3581400"/>
            <a:ext cx="2514600" cy="31885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6200" y="3810001"/>
            <a:ext cx="6324600" cy="2893100"/>
          </a:xfrm>
          <a:prstGeom prst="rect">
            <a:avLst/>
          </a:prstGeom>
        </p:spPr>
        <p:txBody>
          <a:bodyPr wrap="square">
            <a:spAutoFit/>
          </a:bodyPr>
          <a:lstStyle/>
          <a:p>
            <a:r>
              <a:rPr lang="en-US" sz="2000" b="1" dirty="0"/>
              <a:t>Protocols are </a:t>
            </a:r>
            <a:r>
              <a:rPr lang="en-US" sz="2000" b="1" dirty="0" smtClean="0"/>
              <a:t>Immortal</a:t>
            </a:r>
          </a:p>
          <a:p>
            <a:endParaRPr lang="en-US" dirty="0" smtClean="0"/>
          </a:p>
          <a:p>
            <a:r>
              <a:rPr lang="en-US" dirty="0" smtClean="0"/>
              <a:t>Protocols are self-replicating “informational </a:t>
            </a:r>
            <a:r>
              <a:rPr lang="en-US" dirty="0"/>
              <a:t>viruses” </a:t>
            </a:r>
            <a:r>
              <a:rPr lang="en-US" dirty="0" smtClean="0"/>
              <a:t>(like memes) which can easily outlive </a:t>
            </a:r>
            <a:r>
              <a:rPr lang="en-US" dirty="0"/>
              <a:t>their creator</a:t>
            </a:r>
            <a:r>
              <a:rPr lang="en-US" dirty="0" smtClean="0"/>
              <a:t>!</a:t>
            </a:r>
          </a:p>
          <a:p>
            <a:endParaRPr lang="en-US" dirty="0"/>
          </a:p>
          <a:p>
            <a:r>
              <a:rPr lang="en-US" dirty="0" smtClean="0"/>
              <a:t>Benefits of Immortality:</a:t>
            </a:r>
          </a:p>
          <a:p>
            <a:pPr marL="342900" indent="-342900">
              <a:buFont typeface="+mj-lt"/>
              <a:buAutoNum type="arabicPeriod"/>
            </a:pPr>
            <a:r>
              <a:rPr lang="en-US" dirty="0"/>
              <a:t>Will still be </a:t>
            </a:r>
            <a:r>
              <a:rPr lang="en-US" dirty="0" smtClean="0"/>
              <a:t>around to pay you back (cannot be killed, cannot go out of business). </a:t>
            </a:r>
            <a:endParaRPr lang="en-US" dirty="0"/>
          </a:p>
          <a:p>
            <a:pPr marL="342900" indent="-342900">
              <a:buFont typeface="+mj-lt"/>
              <a:buAutoNum type="arabicPeriod"/>
            </a:pPr>
            <a:r>
              <a:rPr lang="en-US" dirty="0" smtClean="0"/>
              <a:t>Tamper/Censorship-Resistant (contracts enforced </a:t>
            </a:r>
            <a:r>
              <a:rPr lang="en-US" u="sng" dirty="0" smtClean="0"/>
              <a:t>as signed</a:t>
            </a:r>
            <a:r>
              <a:rPr lang="en-US" dirty="0" smtClean="0"/>
              <a:t>).</a:t>
            </a:r>
          </a:p>
          <a:p>
            <a:pPr marL="342900" indent="-342900">
              <a:buFont typeface="+mj-lt"/>
              <a:buAutoNum type="arabicPeriod"/>
            </a:pPr>
            <a:r>
              <a:rPr lang="en-US" dirty="0" smtClean="0"/>
              <a:t>No </a:t>
            </a:r>
            <a:r>
              <a:rPr lang="en-US" dirty="0"/>
              <a:t>middlemen (</a:t>
            </a:r>
            <a:r>
              <a:rPr lang="en-US" dirty="0" smtClean="0"/>
              <a:t>self-sustaining, less overhead, lower cost).</a:t>
            </a:r>
            <a:endParaRPr lang="en-US" dirty="0"/>
          </a:p>
        </p:txBody>
      </p:sp>
      <p:pic>
        <p:nvPicPr>
          <p:cNvPr id="7" name="Picture 7" descr="http://athanassios.gr/images/321px-Ankh.svg.pn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3352800"/>
            <a:ext cx="577800" cy="10476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1600200" y="609600"/>
            <a:ext cx="6553200" cy="5181600"/>
          </a:xfrm>
          <a:prstGeom prst="straightConnector1">
            <a:avLst/>
          </a:prstGeom>
          <a:ln w="76200">
            <a:solidFill>
              <a:schemeClr val="tx1">
                <a:lumMod val="65000"/>
                <a:lumOff val="35000"/>
                <a:alpha val="59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410200" y="609600"/>
            <a:ext cx="990600" cy="5181600"/>
          </a:xfrm>
          <a:prstGeom prst="straightConnector1">
            <a:avLst/>
          </a:prstGeom>
          <a:ln w="76200">
            <a:solidFill>
              <a:schemeClr val="tx1">
                <a:lumMod val="65000"/>
                <a:lumOff val="35000"/>
                <a:alpha val="59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3352800" y="3657600"/>
            <a:ext cx="381000" cy="303758"/>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83280" y="3961358"/>
            <a:ext cx="1789272" cy="215444"/>
          </a:xfrm>
          <a:prstGeom prst="rect">
            <a:avLst/>
          </a:prstGeom>
          <a:noFill/>
        </p:spPr>
        <p:txBody>
          <a:bodyPr wrap="none" rtlCol="0">
            <a:spAutoFit/>
          </a:bodyPr>
          <a:lstStyle/>
          <a:p>
            <a:r>
              <a:rPr lang="en-US" sz="800" dirty="0" smtClean="0"/>
              <a:t>Ankh – Egyptian Symbol of Eternal Life</a:t>
            </a:r>
            <a:endParaRPr lang="en-US" sz="800" dirty="0"/>
          </a:p>
        </p:txBody>
      </p:sp>
    </p:spTree>
    <p:extLst>
      <p:ext uri="{BB962C8B-B14F-4D97-AF65-F5344CB8AC3E}">
        <p14:creationId xmlns:p14="http://schemas.microsoft.com/office/powerpoint/2010/main" val="7944956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438"/>
            <a:ext cx="8229600" cy="792162"/>
          </a:xfrm>
        </p:spPr>
        <p:txBody>
          <a:bodyPr/>
          <a:lstStyle/>
          <a:p>
            <a:r>
              <a:rPr lang="en-US" dirty="0" smtClean="0"/>
              <a:t>Why Combine These Three?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83012955"/>
              </p:ext>
            </p:extLst>
          </p:nvPr>
        </p:nvGraphicFramePr>
        <p:xfrm>
          <a:off x="228600" y="1394413"/>
          <a:ext cx="8686801" cy="4701587"/>
        </p:xfrm>
        <a:graphic>
          <a:graphicData uri="http://schemas.openxmlformats.org/drawingml/2006/table">
            <a:tbl>
              <a:tblPr firstRow="1" firstCol="1">
                <a:tableStyleId>{8EC20E35-A176-4012-BC5E-935CFFF8708E}</a:tableStyleId>
              </a:tblPr>
              <a:tblGrid>
                <a:gridCol w="1600200"/>
                <a:gridCol w="2306365"/>
                <a:gridCol w="2570435"/>
                <a:gridCol w="2209801"/>
              </a:tblGrid>
              <a:tr h="769303">
                <a:tc>
                  <a:txBody>
                    <a:bodyPr/>
                    <a:lstStyle/>
                    <a:p>
                      <a:pPr algn="ctr"/>
                      <a:r>
                        <a:rPr lang="en-US" dirty="0" smtClean="0"/>
                        <a:t>Items: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dirty="0" smtClean="0"/>
                        <a:t>1) Event</a:t>
                      </a:r>
                      <a:r>
                        <a:rPr lang="en-US" baseline="0" dirty="0" smtClean="0"/>
                        <a:t> Derivatives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dirty="0" smtClean="0"/>
                        <a:t>2) Future Wikipedia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dirty="0" smtClean="0"/>
                        <a:t>3) Bitcoin Protocol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r>
              <a:tr h="990600">
                <a:tc>
                  <a:txBody>
                    <a:bodyPr/>
                    <a:lstStyle/>
                    <a:p>
                      <a:pPr algn="ctr"/>
                      <a:r>
                        <a:rPr lang="en-US" dirty="0" smtClean="0">
                          <a:effectLst/>
                        </a:rPr>
                        <a:t>Core</a:t>
                      </a:r>
                    </a:p>
                    <a:p>
                      <a:pPr algn="ctr"/>
                      <a:r>
                        <a:rPr lang="en-US" dirty="0" smtClean="0">
                          <a:effectLst/>
                        </a:rPr>
                        <a:t>Advantage</a:t>
                      </a:r>
                      <a:endParaRPr 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dirty="0" smtClean="0">
                          <a:effectLst/>
                        </a:rPr>
                        <a:t>Optimally-</a:t>
                      </a:r>
                      <a:r>
                        <a:rPr lang="en-US" b="1" dirty="0" smtClean="0">
                          <a:solidFill>
                            <a:schemeClr val="tx2">
                              <a:lumMod val="60000"/>
                              <a:lumOff val="40000"/>
                            </a:schemeClr>
                          </a:solidFill>
                          <a:effectLst/>
                        </a:rPr>
                        <a:t>Accurate</a:t>
                      </a:r>
                    </a:p>
                    <a:p>
                      <a:pPr algn="ctr"/>
                      <a:r>
                        <a:rPr lang="en-US" baseline="0" dirty="0" smtClean="0">
                          <a:effectLst/>
                        </a:rPr>
                        <a:t>(Market Efficiency)</a:t>
                      </a:r>
                      <a:endParaRPr lang="en-US" b="1" dirty="0">
                        <a:solidFill>
                          <a:schemeClr val="tx2">
                            <a:lumMod val="60000"/>
                            <a:lumOff val="40000"/>
                          </a:schemeClr>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u="none" baseline="0" dirty="0" smtClean="0">
                          <a:solidFill>
                            <a:schemeClr val="tx1"/>
                          </a:solidFill>
                          <a:effectLst/>
                        </a:rPr>
                        <a:t>Optimally-</a:t>
                      </a:r>
                      <a:r>
                        <a:rPr lang="en-US" b="1" u="none" baseline="0" dirty="0" smtClean="0">
                          <a:solidFill>
                            <a:srgbClr val="00B050"/>
                          </a:solidFill>
                          <a:effectLst/>
                        </a:rPr>
                        <a:t>Open</a:t>
                      </a:r>
                      <a:endParaRPr lang="en-US" b="0" u="none" baseline="0" dirty="0" smtClean="0">
                        <a:solidFill>
                          <a:schemeClr val="dk1"/>
                        </a:solidFill>
                        <a:effectLst/>
                      </a:endParaRPr>
                    </a:p>
                    <a:p>
                      <a:pPr algn="ctr"/>
                      <a:r>
                        <a:rPr lang="en-US" baseline="0" dirty="0" smtClean="0">
                          <a:effectLst/>
                        </a:rPr>
                        <a:t>(Anyone </a:t>
                      </a:r>
                      <a:r>
                        <a:rPr lang="en-US" baseline="0" dirty="0" smtClean="0">
                          <a:effectLst/>
                        </a:rPr>
                        <a:t>can </a:t>
                      </a:r>
                      <a:r>
                        <a:rPr lang="en-US" baseline="0" dirty="0" smtClean="0">
                          <a:effectLst/>
                        </a:rPr>
                        <a:t>teach/learn)</a:t>
                      </a:r>
                      <a:endParaRPr 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smtClean="0">
                          <a:solidFill>
                            <a:schemeClr val="tx1"/>
                          </a:solidFill>
                          <a:effectLst/>
                        </a:rPr>
                        <a:t>Optimally-</a:t>
                      </a:r>
                      <a:r>
                        <a:rPr lang="en-US" b="1" dirty="0" smtClean="0">
                          <a:solidFill>
                            <a:schemeClr val="accent6">
                              <a:lumMod val="75000"/>
                            </a:schemeClr>
                          </a:solidFill>
                          <a:effectLst/>
                        </a:rPr>
                        <a:t>Durable</a:t>
                      </a:r>
                    </a:p>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smtClean="0">
                          <a:effectLst/>
                        </a:rPr>
                        <a:t>(Can’t be shut off)</a:t>
                      </a:r>
                      <a:endParaRPr lang="en-US" dirty="0" smtClean="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941684">
                <a:tc>
                  <a:txBody>
                    <a:bodyPr/>
                    <a:lstStyle/>
                    <a:p>
                      <a:pPr algn="ctr"/>
                      <a:r>
                        <a:rPr lang="en-US" dirty="0" smtClean="0"/>
                        <a:t>Disadvantages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dirty="0" smtClean="0"/>
                        <a:t>Historically, these</a:t>
                      </a:r>
                      <a:r>
                        <a:rPr lang="en-US" baseline="0" dirty="0" smtClean="0"/>
                        <a:t> businesses (InTrade) </a:t>
                      </a:r>
                      <a:r>
                        <a:rPr lang="en-US" b="1" dirty="0" smtClean="0">
                          <a:solidFill>
                            <a:schemeClr val="accent6">
                              <a:lumMod val="75000"/>
                            </a:schemeClr>
                          </a:solidFill>
                        </a:rPr>
                        <a:t>close</a:t>
                      </a:r>
                      <a:r>
                        <a:rPr lang="en-US" b="1" baseline="0" dirty="0" smtClean="0">
                          <a:solidFill>
                            <a:schemeClr val="accent6">
                              <a:lumMod val="75000"/>
                            </a:schemeClr>
                          </a:solidFill>
                        </a:rPr>
                        <a:t> down</a:t>
                      </a:r>
                      <a:r>
                        <a:rPr lang="en-US" b="1" baseline="0" dirty="0" smtClean="0"/>
                        <a:t> </a:t>
                      </a:r>
                      <a:r>
                        <a:rPr lang="en-US" baseline="0" dirty="0" smtClean="0"/>
                        <a:t>due to interference, public misunderstanding (betting taboo).</a:t>
                      </a:r>
                    </a:p>
                    <a:p>
                      <a:pPr algn="ctr"/>
                      <a:endParaRPr lang="en-US" baseline="0" dirty="0" smtClean="0"/>
                    </a:p>
                    <a:p>
                      <a:pPr algn="ctr"/>
                      <a:r>
                        <a:rPr lang="en-US" b="1" baseline="0" dirty="0" smtClean="0">
                          <a:solidFill>
                            <a:srgbClr val="00B050"/>
                          </a:solidFill>
                        </a:rPr>
                        <a:t>Which derivatives</a:t>
                      </a:r>
                      <a:r>
                        <a:rPr lang="en-US" b="1" baseline="0" dirty="0" smtClean="0"/>
                        <a:t> </a:t>
                      </a:r>
                      <a:r>
                        <a:rPr lang="en-US" baseline="0" dirty="0" smtClean="0"/>
                        <a:t>to create, and </a:t>
                      </a:r>
                      <a:r>
                        <a:rPr lang="en-US" b="1" baseline="0" dirty="0" smtClean="0">
                          <a:solidFill>
                            <a:srgbClr val="00B050"/>
                          </a:solidFill>
                        </a:rPr>
                        <a:t>who </a:t>
                      </a:r>
                      <a:r>
                        <a:rPr lang="en-US" baseline="0" dirty="0" smtClean="0"/>
                        <a:t>creates them?</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baseline="0" dirty="0" smtClean="0"/>
                        <a:t>Whose</a:t>
                      </a:r>
                      <a:r>
                        <a:rPr lang="en-US" baseline="0" dirty="0" smtClean="0"/>
                        <a:t> </a:t>
                      </a:r>
                      <a:r>
                        <a:rPr lang="en-US" baseline="0" dirty="0" smtClean="0"/>
                        <a:t>edits are </a:t>
                      </a:r>
                      <a:r>
                        <a:rPr lang="en-US" b="1" baseline="0" dirty="0" smtClean="0">
                          <a:solidFill>
                            <a:schemeClr val="tx2">
                              <a:lumMod val="60000"/>
                              <a:lumOff val="40000"/>
                            </a:schemeClr>
                          </a:solidFill>
                        </a:rPr>
                        <a:t>inaccurate</a:t>
                      </a:r>
                      <a:r>
                        <a:rPr lang="en-US" baseline="0" dirty="0" smtClean="0"/>
                        <a:t>? </a:t>
                      </a:r>
                      <a:r>
                        <a:rPr lang="en-US" b="0" baseline="0" dirty="0" smtClean="0"/>
                        <a:t>How to aggregate </a:t>
                      </a:r>
                      <a:r>
                        <a:rPr lang="en-US" baseline="0" dirty="0" smtClean="0"/>
                        <a:t>multiple opinions to a single </a:t>
                      </a:r>
                      <a:r>
                        <a:rPr lang="en-US" b="1" baseline="0" dirty="0" smtClean="0">
                          <a:solidFill>
                            <a:schemeClr val="tx2">
                              <a:lumMod val="60000"/>
                              <a:lumOff val="40000"/>
                            </a:schemeClr>
                          </a:solidFill>
                        </a:rPr>
                        <a:t>correct answer</a:t>
                      </a:r>
                      <a:r>
                        <a:rPr lang="en-US" baseline="0" dirty="0" smtClean="0"/>
                        <a:t>’?</a:t>
                      </a:r>
                    </a:p>
                    <a:p>
                      <a:pPr algn="ctr"/>
                      <a:endParaRPr lang="en-US" baseline="0" dirty="0" smtClean="0"/>
                    </a:p>
                    <a:p>
                      <a:pPr algn="ctr"/>
                      <a:r>
                        <a:rPr lang="en-US" baseline="0" dirty="0" smtClean="0"/>
                        <a:t>Would Wikipedia really withstand </a:t>
                      </a:r>
                      <a:r>
                        <a:rPr lang="en-US" b="1" baseline="0" dirty="0" smtClean="0">
                          <a:solidFill>
                            <a:schemeClr val="accent6">
                              <a:lumMod val="75000"/>
                            </a:schemeClr>
                          </a:solidFill>
                        </a:rPr>
                        <a:t>censorship</a:t>
                      </a:r>
                      <a:r>
                        <a:rPr lang="en-US" baseline="0" dirty="0" smtClean="0"/>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baseline="0" dirty="0" smtClean="0">
                          <a:solidFill>
                            <a:schemeClr val="tx2">
                              <a:lumMod val="60000"/>
                              <a:lumOff val="40000"/>
                            </a:schemeClr>
                          </a:solidFill>
                        </a:rPr>
                        <a:t>Asset markets </a:t>
                      </a:r>
                      <a:r>
                        <a:rPr lang="en-US" b="0" baseline="0" dirty="0" smtClean="0"/>
                        <a:t>require </a:t>
                      </a:r>
                      <a:r>
                        <a:rPr lang="en-US" b="0" baseline="0" dirty="0" smtClean="0"/>
                        <a:t>third-party trust</a:t>
                      </a:r>
                      <a:r>
                        <a:rPr lang="en-US" b="0" baseline="0" dirty="0" smtClean="0"/>
                        <a:t>, </a:t>
                      </a:r>
                      <a:r>
                        <a:rPr lang="en-US" baseline="0" dirty="0" smtClean="0"/>
                        <a:t>do not scale (theft, </a:t>
                      </a:r>
                      <a:r>
                        <a:rPr lang="en-US" baseline="0" dirty="0" smtClean="0"/>
                        <a:t>non-P2P</a:t>
                      </a:r>
                      <a:r>
                        <a:rPr lang="en-US" baseline="0" dirty="0" smtClean="0"/>
                        <a:t>).</a:t>
                      </a:r>
                    </a:p>
                    <a:p>
                      <a:pPr algn="ctr"/>
                      <a:endParaRPr lang="en-US" baseline="0" dirty="0" smtClean="0"/>
                    </a:p>
                    <a:p>
                      <a:pPr algn="ctr"/>
                      <a:r>
                        <a:rPr lang="en-US" baseline="0" dirty="0" smtClean="0"/>
                        <a:t>Accused of having low </a:t>
                      </a:r>
                      <a:r>
                        <a:rPr lang="en-US" b="1" baseline="0" dirty="0" smtClean="0">
                          <a:solidFill>
                            <a:srgbClr val="00B050"/>
                          </a:solidFill>
                        </a:rPr>
                        <a:t>intrinsic value</a:t>
                      </a:r>
                      <a:r>
                        <a:rPr lang="en-US" baseline="0" dirty="0" smtClean="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5" name="Picture 8"/>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1712466"/>
            <a:ext cx="685800" cy="393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icons.iconarchive.com/icons/sykonist/popular-sites/256/Wikipedia-globe-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6205" y="1676400"/>
            <a:ext cx="442595" cy="4425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http://athanassios.gr/images/321px-Ankh.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8600" y="1676400"/>
            <a:ext cx="279170" cy="5059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s://bitcoin.org/img/opengraph.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67600" y="1752600"/>
            <a:ext cx="304800" cy="304800"/>
          </a:xfrm>
          <a:prstGeom prst="rect">
            <a:avLst/>
          </a:prstGeom>
          <a:noFill/>
          <a:ln>
            <a:noFill/>
          </a:ln>
        </p:spPr>
      </p:pic>
      <p:pic>
        <p:nvPicPr>
          <p:cNvPr id="9" name="Picture 3" descr="C:\Users\Psztorc\Documents\GitHub\Truthcoin\docs\Notes\TC_logo_v1.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57800" y="1676400"/>
            <a:ext cx="405861" cy="393700"/>
          </a:xfrm>
          <a:prstGeom prst="rect">
            <a:avLst/>
          </a:prstGeom>
          <a:ln>
            <a:noFill/>
          </a:ln>
          <a:effectLst>
            <a:glow rad="127000">
              <a:schemeClr val="accent1">
                <a:alpha val="0"/>
              </a:schemeClr>
            </a:glow>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5591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1198</TotalTime>
  <Words>891</Words>
  <Application>Microsoft Office PowerPoint</Application>
  <PresentationFormat>On-screen Show (4:3)</PresentationFormat>
  <Paragraphs>114</Paragraphs>
  <Slides>10</Slides>
  <Notes>1</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1. A ‘stock market’ for a special kind of derivative. Below: event derivative (InTrade.com) on 2012 global warming</vt:lpstr>
      <vt:lpstr>Event Derivative? What’s that??</vt:lpstr>
      <vt:lpstr> Idea 2 (of 3): A “Future Wikipedia”</vt:lpstr>
      <vt:lpstr>Idea 3 (of 3): A Software ‘Protocol’</vt:lpstr>
      <vt:lpstr>Breach of Protocol</vt:lpstr>
      <vt:lpstr>PowerPoint Presentation</vt:lpstr>
      <vt:lpstr>Why Combine These Three?</vt:lpstr>
      <vt:lpstr>Truthcoin – Useful 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Truthcoin?</dc:title>
  <dc:creator>Psztorc</dc:creator>
  <cp:lastModifiedBy>Sztorc, Paul</cp:lastModifiedBy>
  <cp:revision>51</cp:revision>
  <dcterms:created xsi:type="dcterms:W3CDTF">2014-09-29T02:19:19Z</dcterms:created>
  <dcterms:modified xsi:type="dcterms:W3CDTF">2014-10-18T19:35:31Z</dcterms:modified>
</cp:coreProperties>
</file>